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Lst>
  <p:notesMasterIdLst>
    <p:notesMasterId r:id="rId60"/>
  </p:notesMasterIdLst>
  <p:sldIdLst>
    <p:sldId id="256" r:id="rId5"/>
    <p:sldId id="313" r:id="rId6"/>
    <p:sldId id="299" r:id="rId7"/>
    <p:sldId id="260" r:id="rId8"/>
    <p:sldId id="257" r:id="rId9"/>
    <p:sldId id="289" r:id="rId10"/>
    <p:sldId id="258" r:id="rId11"/>
    <p:sldId id="259" r:id="rId12"/>
    <p:sldId id="335" r:id="rId13"/>
    <p:sldId id="296" r:id="rId14"/>
    <p:sldId id="336" r:id="rId15"/>
    <p:sldId id="280" r:id="rId16"/>
    <p:sldId id="300" r:id="rId17"/>
    <p:sldId id="261" r:id="rId18"/>
    <p:sldId id="290" r:id="rId19"/>
    <p:sldId id="298" r:id="rId20"/>
    <p:sldId id="291" r:id="rId21"/>
    <p:sldId id="292" r:id="rId22"/>
    <p:sldId id="301" r:id="rId23"/>
    <p:sldId id="314" r:id="rId24"/>
    <p:sldId id="351" r:id="rId25"/>
    <p:sldId id="352"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50"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49" r:id="rId57"/>
    <p:sldId id="322" r:id="rId58"/>
    <p:sldId id="323"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51D7B"/>
    <a:srgbClr val="1E5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88245"/>
  </p:normalViewPr>
  <p:slideViewPr>
    <p:cSldViewPr snapToGrid="0">
      <p:cViewPr varScale="1">
        <p:scale>
          <a:sx n="129" d="100"/>
          <a:sy n="129" d="100"/>
        </p:scale>
        <p:origin x="10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notesMaster" Target="notesMasters/notesMaster1.xml"/><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917b3607a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917b3607a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smtClean="0"/>
              <a:t>test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50dae9e7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50dae9e7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In</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this method,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we</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compare</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d</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each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risk</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with the rest of the group 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give a preferential level to the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risk</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in each pairwise comparison</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NZ"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dirty="0"/>
              <a:t>2.</a:t>
            </a:r>
            <a:r>
              <a:rPr lang="zh-CN" altLang="en-US" sz="1800" dirty="0"/>
              <a:t> </a:t>
            </a:r>
            <a:r>
              <a:rPr lang="en-US" altLang="zh-CN" sz="1800" dirty="0"/>
              <a:t>App</a:t>
            </a:r>
            <a:r>
              <a:rPr lang="zh-CN" altLang="en-US" sz="1800" dirty="0"/>
              <a:t> </a:t>
            </a:r>
            <a:r>
              <a:rPr lang="en-US" altLang="zh-CN" sz="1800" dirty="0"/>
              <a:t>store</a:t>
            </a:r>
            <a:r>
              <a:rPr lang="zh-CN" altLang="en-US" sz="1800" dirty="0"/>
              <a:t> </a:t>
            </a:r>
            <a:r>
              <a:rPr lang="en-US" altLang="zh-CN" sz="1800" dirty="0"/>
              <a:t>rejection</a:t>
            </a:r>
            <a:r>
              <a:rPr lang="zh-CN" altLang="en-US" sz="1800" dirty="0"/>
              <a:t> </a:t>
            </a:r>
            <a:r>
              <a:rPr lang="en-US" altLang="zh-CN" sz="1800" dirty="0"/>
              <a:t>-</a:t>
            </a:r>
            <a:r>
              <a:rPr lang="zh-CN" altLang="en-US" sz="1800" dirty="0"/>
              <a:t> </a:t>
            </a:r>
            <a:r>
              <a:rPr lang="en-NZ" sz="1800" dirty="0">
                <a:effectLst/>
                <a:latin typeface="Times New Roman" panose="02020603050405020304" pitchFamily="18" charset="0"/>
                <a:ea typeface="DengXian" panose="02010600030101010101" pitchFamily="2" charset="-122"/>
              </a:rPr>
              <a:t>The app may be at risk of rejection when submitted to the app store, such as the Apple App Store or Google Play Store due to various reasons, including non-compliance with app store guidelines, technical issues, or content violations, or because the app is too similar to other apps already in the app store.</a:t>
            </a:r>
            <a:r>
              <a:rPr lang="en-NZ" sz="1800" dirty="0">
                <a:effectLst/>
              </a:rPr>
              <a:t> </a:t>
            </a:r>
          </a:p>
          <a:p>
            <a:pPr marL="0" lvl="0" indent="0" algn="l" rtl="0">
              <a:spcBef>
                <a:spcPts val="0"/>
              </a:spcBef>
              <a:spcAft>
                <a:spcPts val="0"/>
              </a:spcAft>
              <a:buNone/>
            </a:pPr>
            <a:endParaRPr lang="en-NZ"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24685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9658c5d26a_0_3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9658c5d26a_0_3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1.</a:t>
            </a:r>
            <a:r>
              <a:rPr lang="zh-CN" altLang="en-US" dirty="0"/>
              <a:t> </a:t>
            </a:r>
            <a:r>
              <a:rPr lang="en-US" altLang="zh-CN" dirty="0"/>
              <a:t>Technical</a:t>
            </a:r>
            <a:r>
              <a:rPr lang="zh-CN" altLang="en-US" dirty="0"/>
              <a:t> </a:t>
            </a:r>
            <a:r>
              <a:rPr lang="en-US" altLang="zh-CN" dirty="0"/>
              <a:t>challenge</a:t>
            </a:r>
            <a:r>
              <a:rPr lang="zh-CN" altLang="en-US" dirty="0"/>
              <a:t> </a:t>
            </a:r>
            <a:r>
              <a:rPr lang="en-US" altLang="zh-CN" dirty="0"/>
              <a:t>-</a:t>
            </a:r>
            <a:r>
              <a:rPr lang="zh-CN" altLang="en-US" dirty="0"/>
              <a:t> </a:t>
            </a:r>
            <a:r>
              <a:rPr lang="en-NZ" sz="1800" dirty="0">
                <a:solidFill>
                  <a:srgbClr val="000000"/>
                </a:solidFill>
                <a:effectLst/>
                <a:latin typeface="Times New Roman" panose="02020603050405020304" pitchFamily="18" charset="0"/>
                <a:ea typeface="DengXian" panose="02010600030101010101" pitchFamily="2" charset="-122"/>
              </a:rPr>
              <a:t>Learn to build databases and build one for our app.</a:t>
            </a:r>
          </a:p>
          <a:p>
            <a:pPr marL="0" lvl="0" indent="0" algn="l" rtl="0">
              <a:spcBef>
                <a:spcPts val="0"/>
              </a:spcBef>
              <a:spcAft>
                <a:spcPts val="0"/>
              </a:spcAft>
              <a:buNone/>
            </a:pPr>
            <a:r>
              <a:rPr lang="en-US" altLang="zh-CN" sz="1800" dirty="0">
                <a:solidFill>
                  <a:srgbClr val="000000"/>
                </a:solidFill>
                <a:effectLst/>
                <a:latin typeface="Times New Roman" panose="02020603050405020304" pitchFamily="18" charset="0"/>
                <a:ea typeface="DengXian" panose="02010600030101010101" pitchFamily="2" charset="-122"/>
              </a:rPr>
              <a:t>2.</a:t>
            </a:r>
            <a:r>
              <a:rPr lang="zh-CN" altLang="en-US" sz="1800" dirty="0">
                <a:solidFill>
                  <a:srgbClr val="000000"/>
                </a:solidFill>
                <a:effectLst/>
                <a:latin typeface="Times New Roman" panose="02020603050405020304" pitchFamily="18" charset="0"/>
                <a:ea typeface="DengXian" panose="02010600030101010101" pitchFamily="2" charset="-122"/>
              </a:rPr>
              <a:t> </a:t>
            </a:r>
            <a:r>
              <a:rPr lang="en-US" altLang="zh-CN" sz="1800" dirty="0">
                <a:solidFill>
                  <a:srgbClr val="000000"/>
                </a:solidFill>
                <a:effectLst/>
                <a:latin typeface="Times New Roman" panose="02020603050405020304" pitchFamily="18" charset="0"/>
                <a:ea typeface="DengXian" panose="02010600030101010101" pitchFamily="2" charset="-122"/>
              </a:rPr>
              <a:t>App</a:t>
            </a:r>
            <a:r>
              <a:rPr lang="zh-CN" altLang="en-US" sz="1800" dirty="0">
                <a:solidFill>
                  <a:srgbClr val="000000"/>
                </a:solidFill>
                <a:effectLst/>
                <a:latin typeface="Times New Roman" panose="02020603050405020304" pitchFamily="18" charset="0"/>
                <a:ea typeface="DengXian" panose="02010600030101010101" pitchFamily="2" charset="-122"/>
              </a:rPr>
              <a:t> </a:t>
            </a:r>
            <a:r>
              <a:rPr lang="en-US" altLang="zh-CN" sz="1800" dirty="0">
                <a:solidFill>
                  <a:srgbClr val="000000"/>
                </a:solidFill>
                <a:effectLst/>
                <a:latin typeface="Times New Roman" panose="02020603050405020304" pitchFamily="18" charset="0"/>
                <a:ea typeface="DengXian" panose="02010600030101010101" pitchFamily="2" charset="-122"/>
              </a:rPr>
              <a:t>store</a:t>
            </a:r>
            <a:r>
              <a:rPr lang="zh-CN" altLang="en-US" sz="1800" dirty="0">
                <a:solidFill>
                  <a:srgbClr val="000000"/>
                </a:solidFill>
                <a:effectLst/>
                <a:latin typeface="Times New Roman" panose="02020603050405020304" pitchFamily="18" charset="0"/>
                <a:ea typeface="DengXian" panose="02010600030101010101" pitchFamily="2" charset="-122"/>
              </a:rPr>
              <a:t> </a:t>
            </a:r>
            <a:r>
              <a:rPr lang="en-US" altLang="zh-CN" sz="1800" dirty="0">
                <a:solidFill>
                  <a:srgbClr val="000000"/>
                </a:solidFill>
                <a:effectLst/>
                <a:latin typeface="Times New Roman" panose="02020603050405020304" pitchFamily="18" charset="0"/>
                <a:ea typeface="DengXian" panose="02010600030101010101" pitchFamily="2" charset="-122"/>
              </a:rPr>
              <a:t>rejection</a:t>
            </a:r>
            <a:r>
              <a:rPr lang="zh-CN" altLang="en-US" sz="1800" dirty="0">
                <a:solidFill>
                  <a:srgbClr val="000000"/>
                </a:solidFill>
                <a:effectLst/>
                <a:latin typeface="Times New Roman" panose="02020603050405020304" pitchFamily="18" charset="0"/>
                <a:ea typeface="DengXian" panose="02010600030101010101" pitchFamily="2" charset="-122"/>
              </a:rPr>
              <a:t> </a:t>
            </a:r>
            <a:r>
              <a:rPr lang="en-US" altLang="zh-CN" sz="1800" dirty="0">
                <a:solidFill>
                  <a:srgbClr val="000000"/>
                </a:solidFill>
                <a:effectLst/>
                <a:latin typeface="Times New Roman" panose="02020603050405020304" pitchFamily="18" charset="0"/>
                <a:ea typeface="DengXian" panose="02010600030101010101" pitchFamily="2" charset="-122"/>
              </a:rPr>
              <a:t>–</a:t>
            </a:r>
            <a:r>
              <a:rPr lang="zh-CN" altLang="en-US" sz="1800" dirty="0">
                <a:solidFill>
                  <a:srgbClr val="000000"/>
                </a:solidFill>
                <a:effectLst/>
                <a:latin typeface="Times New Roman" panose="02020603050405020304" pitchFamily="18" charset="0"/>
                <a:ea typeface="DengXian" panose="02010600030101010101" pitchFamily="2" charset="-122"/>
              </a:rPr>
              <a:t> </a:t>
            </a:r>
            <a:endParaRPr lang="en-NZ" altLang="zh-CN" sz="1800" dirty="0">
              <a:solidFill>
                <a:srgbClr val="000000"/>
              </a:solidFill>
              <a:effectLst/>
              <a:latin typeface="Times New Roman" panose="02020603050405020304" pitchFamily="18" charset="0"/>
              <a:ea typeface="DengXian" panose="02010600030101010101" pitchFamily="2" charset="-122"/>
            </a:endParaRPr>
          </a:p>
          <a:p>
            <a:pPr marL="0" lvl="0" indent="0" algn="l" rtl="0">
              <a:spcBef>
                <a:spcPts val="0"/>
              </a:spcBef>
              <a:spcAft>
                <a:spcPts val="0"/>
              </a:spcAft>
              <a:buNone/>
            </a:pPr>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a:t>
            </a:r>
            <a:r>
              <a:rPr lang="zh-CN" altLang="en-US"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Thoroughly review and understand the app store guidelines and policies (e.g., Apple's App Store Review Guidelines or Google Play Developer Program Policies)</a:t>
            </a:r>
          </a:p>
          <a:p>
            <a:pPr marL="285750" lvl="0" indent="-285750" algn="l" rtl="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Keep up to date with any updates or changes to these guidelines.</a:t>
            </a:r>
            <a:endParaRPr lang="en-NZ" sz="1800" dirty="0">
              <a:effectLst/>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Search in the app store constantly to see if there are too many similar apps. </a:t>
            </a:r>
            <a:r>
              <a:rPr lang="en-NZ" sz="1800" dirty="0">
                <a:effectLst/>
                <a:latin typeface="Times New Roman" panose="02020603050405020304" pitchFamily="18" charset="0"/>
                <a:ea typeface="Times New Roman" panose="02020603050405020304" pitchFamily="18" charset="0"/>
              </a:rPr>
              <a:t> </a:t>
            </a:r>
          </a:p>
          <a:p>
            <a:pPr marL="285750" lvl="0" indent="-285750" algn="l" rtl="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DengXian" panose="02010600030101010101" pitchFamily="2" charset="-122"/>
              </a:rPr>
              <a:t>Position </a:t>
            </a:r>
            <a:r>
              <a:rPr lang="en-US" altLang="zh-CN" sz="1800" dirty="0">
                <a:effectLst/>
                <a:latin typeface="Times New Roman" panose="02020603050405020304" pitchFamily="18" charset="0"/>
                <a:ea typeface="DengXian" panose="02010600030101010101" pitchFamily="2" charset="-122"/>
              </a:rPr>
              <a:t>our</a:t>
            </a:r>
            <a:r>
              <a:rPr lang="zh-CN" altLang="en-US" sz="1800" dirty="0">
                <a:effectLst/>
                <a:latin typeface="Times New Roman" panose="02020603050405020304" pitchFamily="18" charset="0"/>
                <a:ea typeface="DengXian" panose="02010600030101010101" pitchFamily="2" charset="-122"/>
              </a:rPr>
              <a:t> </a:t>
            </a:r>
            <a:r>
              <a:rPr lang="en-US" sz="1800" dirty="0">
                <a:effectLst/>
                <a:latin typeface="Times New Roman" panose="02020603050405020304" pitchFamily="18" charset="0"/>
                <a:ea typeface="DengXian" panose="02010600030101010101" pitchFamily="2" charset="-122"/>
              </a:rPr>
              <a:t>app with strong differentiated functionalities.</a:t>
            </a:r>
            <a:endParaRPr lang="en-NZ" sz="1800" dirty="0">
              <a:effectLst/>
              <a:latin typeface="Times New Roman" panose="02020603050405020304" pitchFamily="18" charset="0"/>
              <a:ea typeface="DengXian" panose="02010600030101010101" pitchFamily="2" charset="-122"/>
            </a:endParaRP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3.</a:t>
            </a:r>
            <a:r>
              <a:rPr lang="zh-CN" altLang="en-US" dirty="0"/>
              <a:t> </a:t>
            </a:r>
            <a:r>
              <a:rPr lang="en-US" altLang="zh-CN" dirty="0"/>
              <a:t>Time</a:t>
            </a:r>
            <a:r>
              <a:rPr lang="zh-CN" altLang="en-US" dirty="0"/>
              <a:t> </a:t>
            </a:r>
            <a:r>
              <a:rPr lang="en-US" altLang="zh-CN" dirty="0"/>
              <a:t>control</a:t>
            </a:r>
            <a:r>
              <a:rPr lang="zh-CN" altLang="en-US" dirty="0"/>
              <a:t> </a:t>
            </a:r>
            <a:r>
              <a:rPr lang="en-US" altLang="zh-CN" dirty="0"/>
              <a:t>risk</a:t>
            </a:r>
            <a:r>
              <a:rPr lang="zh-CN" altLang="en-US" dirty="0"/>
              <a:t> </a:t>
            </a:r>
            <a:r>
              <a:rPr lang="en-US" altLang="zh-CN" dirty="0"/>
              <a:t>–</a:t>
            </a:r>
            <a:r>
              <a:rPr lang="zh-CN" altLang="en-US" dirty="0"/>
              <a:t> </a:t>
            </a:r>
            <a:endParaRPr lang="en-NZ" altLang="zh-CN" dirty="0"/>
          </a:p>
          <a:p>
            <a:pPr marL="285750" lvl="0" indent="-285750" algn="l" rtl="0">
              <a:spcBef>
                <a:spcPts val="0"/>
              </a:spcBef>
              <a:spcAft>
                <a:spcPts val="0"/>
              </a:spcAft>
            </a:pPr>
            <a:r>
              <a:rPr lang="en-US" sz="1100" dirty="0">
                <a:effectLst/>
                <a:latin typeface="Times New Roman" panose="02020603050405020304" pitchFamily="18" charset="0"/>
                <a:ea typeface="Times New Roman" panose="02020603050405020304" pitchFamily="18" charset="0"/>
              </a:rPr>
              <a:t>Check up our progress daily with the timeline.</a:t>
            </a:r>
            <a:endParaRPr lang="en-NZ" sz="1100" dirty="0">
              <a:effectLst/>
              <a:latin typeface="Times New Roman" panose="02020603050405020304" pitchFamily="18" charset="0"/>
              <a:ea typeface="Times New Roman" panose="02020603050405020304" pitchFamily="18" charset="0"/>
            </a:endParaRPr>
          </a:p>
          <a:p>
            <a:pPr fontAlgn="base"/>
            <a:r>
              <a:rPr lang="en-US" sz="1100" dirty="0">
                <a:effectLst/>
                <a:latin typeface="Times New Roman" panose="02020603050405020304" pitchFamily="18" charset="0"/>
                <a:ea typeface="Times New Roman" panose="02020603050405020304" pitchFamily="18" charset="0"/>
              </a:rPr>
              <a:t>C</a:t>
            </a:r>
            <a:r>
              <a:rPr lang="en-NZ" sz="1100" dirty="0">
                <a:effectLst/>
                <a:latin typeface="Times New Roman" panose="02020603050405020304" pitchFamily="18" charset="0"/>
                <a:ea typeface="Times New Roman" panose="02020603050405020304" pitchFamily="18" charset="0"/>
              </a:rPr>
              <a:t>heck on team members and their productivity daily. </a:t>
            </a:r>
          </a:p>
          <a:p>
            <a:pPr fontAlgn="base"/>
            <a:r>
              <a:rPr lang="en-NZ" sz="1100" dirty="0">
                <a:effectLst/>
                <a:latin typeface="Times New Roman" panose="02020603050405020304" pitchFamily="18" charset="0"/>
                <a:ea typeface="Times New Roman" panose="02020603050405020304" pitchFamily="18" charset="0"/>
              </a:rPr>
              <a:t>Make sure we stick to the design requirement, in this project, just to implement three functionalities, to prevent over implementation, which can cause delay. </a:t>
            </a:r>
          </a:p>
          <a:p>
            <a:r>
              <a:rPr lang="en-US" sz="1100" kern="100" dirty="0">
                <a:effectLst/>
                <a:latin typeface="Times New Roman" panose="02020603050405020304" pitchFamily="18" charset="0"/>
                <a:ea typeface="DengXian" panose="02010600030101010101" pitchFamily="2" charset="-122"/>
                <a:cs typeface="Times New Roman" panose="02020603050405020304" pitchFamily="18" charset="0"/>
              </a:rPr>
              <a:t>Make changes accordingly if potential delay is expected.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effectLst/>
                <a:latin typeface="Times New Roman" panose="02020603050405020304" pitchFamily="18" charset="0"/>
                <a:ea typeface="DengXian" panose="02010600030101010101" pitchFamily="2" charset="-122"/>
              </a:rPr>
              <a:t>Ensure we communicate with each other before making any move to the git.</a:t>
            </a:r>
            <a:endParaRPr lang="en-US" altLang="zh-CN" dirty="0"/>
          </a:p>
          <a:p>
            <a:pPr marL="0" lvl="0" indent="0" algn="l" rtl="0">
              <a:spcBef>
                <a:spcPts val="0"/>
              </a:spcBef>
              <a:spcAft>
                <a:spcPts val="0"/>
              </a:spcAft>
              <a:buNone/>
            </a:pPr>
            <a:r>
              <a:rPr lang="en-US" altLang="zh-CN" dirty="0"/>
              <a:t>4.competitive</a:t>
            </a:r>
            <a:r>
              <a:rPr lang="zh-CN" altLang="en-US" dirty="0"/>
              <a:t> </a:t>
            </a:r>
            <a:r>
              <a:rPr lang="en-US" altLang="zh-CN" dirty="0"/>
              <a:t>pressure</a:t>
            </a:r>
            <a:r>
              <a:rPr lang="zh-CN" altLang="en-US" dirty="0"/>
              <a:t> </a:t>
            </a:r>
            <a:r>
              <a:rPr lang="en-US" altLang="zh-CN" dirty="0"/>
              <a:t>-</a:t>
            </a:r>
            <a:r>
              <a:rPr lang="zh-CN" altLang="en-US" dirty="0"/>
              <a:t> </a:t>
            </a:r>
            <a:r>
              <a:rPr lang="en-NZ" sz="1800" dirty="0">
                <a:solidFill>
                  <a:srgbClr val="000000"/>
                </a:solidFill>
                <a:effectLst/>
                <a:latin typeface="Times New Roman" panose="02020603050405020304" pitchFamily="18" charset="0"/>
                <a:ea typeface="DengXian" panose="02010600030101010101" pitchFamily="2" charset="-122"/>
              </a:rPr>
              <a:t>Conduct regular market competition analysis to understand competitors' dynamics and strive to provide a better user experience and value-added functionalities. </a:t>
            </a:r>
            <a:r>
              <a:rPr lang="en-NZ" dirty="0">
                <a:effectLst/>
              </a:rPr>
              <a:t> </a:t>
            </a:r>
            <a:endParaRPr lang="en-US" altLang="zh-CN" dirty="0"/>
          </a:p>
          <a:p>
            <a:pPr marL="0" lvl="0" indent="0" algn="l" rtl="0">
              <a:spcBef>
                <a:spcPts val="0"/>
              </a:spcBef>
              <a:spcAft>
                <a:spcPts val="0"/>
              </a:spcAft>
              <a:buNone/>
            </a:pPr>
            <a:r>
              <a:rPr lang="en-US" altLang="zh-CN" dirty="0"/>
              <a:t>5.</a:t>
            </a:r>
            <a:r>
              <a:rPr lang="zh-CN" altLang="en-US" dirty="0"/>
              <a:t> </a:t>
            </a:r>
            <a:r>
              <a:rPr lang="en-US" altLang="zh-CN" dirty="0"/>
              <a:t>user</a:t>
            </a:r>
            <a:r>
              <a:rPr lang="zh-CN" altLang="en-US" dirty="0"/>
              <a:t> </a:t>
            </a:r>
            <a:r>
              <a:rPr lang="en-US" altLang="zh-CN" dirty="0"/>
              <a:t>adoption</a:t>
            </a:r>
            <a:r>
              <a:rPr lang="zh-CN" altLang="en-US" dirty="0"/>
              <a:t> </a:t>
            </a:r>
            <a:r>
              <a:rPr lang="en-US" altLang="zh-CN" dirty="0"/>
              <a:t>-</a:t>
            </a:r>
            <a:r>
              <a:rPr lang="zh-CN" altLang="en-US" dirty="0"/>
              <a:t> </a:t>
            </a:r>
            <a:r>
              <a:rPr lang="en-NZ" sz="1800" dirty="0">
                <a:effectLst/>
                <a:latin typeface="Times New Roman" panose="02020603050405020304" pitchFamily="18" charset="0"/>
                <a:ea typeface="DengXian" panose="02010600030101010101" pitchFamily="2" charset="-122"/>
              </a:rPr>
              <a:t>Conduct user research before application development to ensure that it meets user needs and expectations. Continuously monitor user feedback and make improvements to the interface and functionalities. </a:t>
            </a:r>
            <a:r>
              <a:rPr lang="en-NZ" dirty="0">
                <a:effectLs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effectLst/>
              </a:rPr>
              <a:t>6.</a:t>
            </a:r>
            <a:r>
              <a:rPr lang="zh-CN" altLang="en-US" dirty="0">
                <a:effectLst/>
              </a:rPr>
              <a:t> </a:t>
            </a:r>
            <a:r>
              <a:rPr lang="en-US" altLang="zh-CN" dirty="0">
                <a:effectLst/>
              </a:rPr>
              <a:t>budget</a:t>
            </a:r>
            <a:r>
              <a:rPr lang="zh-CN" altLang="en-US" dirty="0">
                <a:effectLst/>
              </a:rPr>
              <a:t> </a:t>
            </a:r>
            <a:r>
              <a:rPr lang="en-US" altLang="zh-CN" dirty="0">
                <a:effectLst/>
              </a:rPr>
              <a:t>control</a:t>
            </a:r>
            <a:r>
              <a:rPr lang="zh-CN" altLang="en-US" dirty="0">
                <a:effectLst/>
              </a:rPr>
              <a:t> </a:t>
            </a:r>
            <a:r>
              <a:rPr lang="en-US" altLang="zh-CN" dirty="0">
                <a:effectLst/>
              </a:rPr>
              <a:t>risk</a:t>
            </a:r>
            <a:r>
              <a:rPr lang="zh-CN" altLang="en-US" dirty="0">
                <a:effectLst/>
              </a:rPr>
              <a:t> </a:t>
            </a:r>
            <a:r>
              <a:rPr lang="en-US" altLang="zh-CN" dirty="0">
                <a:effectLst/>
              </a:rPr>
              <a:t>-</a:t>
            </a:r>
            <a:r>
              <a:rPr lang="zh-CN" altLang="en-US" dirty="0">
                <a:effectLst/>
              </a:rPr>
              <a:t> </a:t>
            </a:r>
            <a:r>
              <a:rPr lang="en-US" sz="1800" b="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Secure new investors for our app.</a:t>
            </a:r>
            <a:r>
              <a:rPr lang="en-NZ" sz="1800" b="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br>
              <a:rPr lang="en-NZ" sz="1800" b="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r>
              <a:rPr lang="en-US" sz="1800" b="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Keep close track of all the expenses at all stages. </a:t>
            </a:r>
            <a:r>
              <a:rPr lang="en-NZ" sz="1800" b="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endParaRPr lang="en-NZ" sz="1800" b="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NZ"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gn="l">
              <a:buNone/>
            </a:pPr>
            <a:endParaRPr lang="en-NZ" altLang="zh-CN" sz="1800" dirty="0">
              <a:effectLst/>
              <a:latin typeface="Times New Roman" panose="02020603050405020304" pitchFamily="18" charset="0"/>
              <a:ea typeface="DengXian" panose="02010600030101010101" pitchFamily="2" charset="-122"/>
            </a:endParaRPr>
          </a:p>
        </p:txBody>
      </p:sp>
    </p:spTree>
    <p:extLst>
      <p:ext uri="{BB962C8B-B14F-4D97-AF65-F5344CB8AC3E}">
        <p14:creationId xmlns:p14="http://schemas.microsoft.com/office/powerpoint/2010/main" val="2343061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658c5d26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658c5d26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91cb1c788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91cb1c788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2396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0dae9e7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0dae9e7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Before</a:t>
            </a:r>
            <a:r>
              <a:rPr lang="zh-CN" altLang="en-US" dirty="0"/>
              <a:t> </a:t>
            </a:r>
            <a:r>
              <a:rPr lang="en-US" altLang="zh-CN" dirty="0"/>
              <a:t>we</a:t>
            </a:r>
            <a:r>
              <a:rPr lang="zh-CN" altLang="en-US" dirty="0"/>
              <a:t> </a:t>
            </a:r>
            <a:r>
              <a:rPr lang="en-US" altLang="zh-CN" dirty="0"/>
              <a:t>start</a:t>
            </a:r>
            <a:r>
              <a:rPr lang="zh-CN" altLang="en-US" dirty="0"/>
              <a:t> </a:t>
            </a:r>
            <a:r>
              <a:rPr lang="en-US" altLang="zh-CN" dirty="0"/>
              <a:t>doing</a:t>
            </a:r>
            <a:r>
              <a:rPr lang="zh-CN" altLang="en-US" dirty="0"/>
              <a:t> </a:t>
            </a:r>
            <a:r>
              <a:rPr lang="en-US" altLang="zh-CN" dirty="0"/>
              <a:t>our</a:t>
            </a:r>
            <a:r>
              <a:rPr lang="zh-CN" altLang="en-US" dirty="0"/>
              <a:t> </a:t>
            </a:r>
            <a:r>
              <a:rPr lang="en-US" altLang="zh-CN" dirty="0"/>
              <a:t>class</a:t>
            </a:r>
            <a:r>
              <a:rPr lang="zh-CN" altLang="en-US" dirty="0"/>
              <a:t> </a:t>
            </a:r>
            <a:r>
              <a:rPr lang="en-US" altLang="zh-CN" dirty="0"/>
              <a:t>diagram,</a:t>
            </a:r>
            <a:r>
              <a:rPr lang="zh-CN" altLang="en-US" dirty="0"/>
              <a:t> </a:t>
            </a:r>
            <a:r>
              <a:rPr lang="en-US" altLang="zh-CN" dirty="0"/>
              <a:t>we</a:t>
            </a:r>
            <a:r>
              <a:rPr lang="zh-CN" altLang="en-US" dirty="0"/>
              <a:t> </a:t>
            </a:r>
            <a:r>
              <a:rPr lang="en-US" altLang="zh-CN" dirty="0"/>
              <a:t>did</a:t>
            </a:r>
            <a:r>
              <a:rPr lang="zh-CN" altLang="en-US" dirty="0"/>
              <a:t> </a:t>
            </a:r>
            <a:r>
              <a:rPr lang="en-US" altLang="zh-CN" dirty="0"/>
              <a:t>the</a:t>
            </a:r>
            <a:r>
              <a:rPr lang="zh-CN" altLang="en-US" dirty="0"/>
              <a:t> </a:t>
            </a:r>
            <a:r>
              <a:rPr lang="en-US" altLang="zh-CN" dirty="0"/>
              <a:t>(CRC)</a:t>
            </a:r>
            <a:r>
              <a:rPr lang="zh-CN" altLang="en-US" dirty="0"/>
              <a:t> </a:t>
            </a:r>
            <a:r>
              <a:rPr lang="en-NZ" b="0" i="0" dirty="0">
                <a:solidFill>
                  <a:srgbClr val="000000"/>
                </a:solidFill>
                <a:effectLst/>
                <a:latin typeface="Calibri" panose="020F0502020204030204" pitchFamily="34" charset="0"/>
              </a:rPr>
              <a:t>Class Responsibility Collaborator</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to</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jot</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down</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each</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part</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of</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the</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frontend</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design</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and</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backend</a:t>
            </a:r>
            <a:r>
              <a:rPr lang="zh-CN" altLang="en-US" b="0" i="0" dirty="0">
                <a:solidFill>
                  <a:srgbClr val="000000"/>
                </a:solidFill>
                <a:effectLst/>
                <a:latin typeface="Calibri" panose="020F0502020204030204" pitchFamily="34" charset="0"/>
              </a:rPr>
              <a:t> </a:t>
            </a:r>
            <a:r>
              <a:rPr lang="en-US" altLang="zh-CN" b="0" i="0" dirty="0">
                <a:solidFill>
                  <a:srgbClr val="000000"/>
                </a:solidFill>
                <a:effectLst/>
                <a:latin typeface="Calibri" panose="020F0502020204030204" pitchFamily="34" charset="0"/>
              </a:rPr>
              <a:t>logic.</a:t>
            </a:r>
            <a:r>
              <a:rPr lang="zh-CN" altLang="en-US" b="0" i="0" dirty="0">
                <a:solidFill>
                  <a:srgbClr val="000000"/>
                </a:solidFill>
                <a:effectLst/>
                <a:latin typeface="Calibri" panose="020F0502020204030204" pitchFamily="34" charset="0"/>
              </a:rPr>
              <a:t> </a:t>
            </a:r>
            <a:endParaRPr b="0" dirty="0"/>
          </a:p>
        </p:txBody>
      </p:sp>
    </p:spTree>
    <p:extLst>
      <p:ext uri="{BB962C8B-B14F-4D97-AF65-F5344CB8AC3E}">
        <p14:creationId xmlns:p14="http://schemas.microsoft.com/office/powerpoint/2010/main" val="1056219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0dae9e7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0dae9e7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36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17b3607a5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17b3607a5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240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effectLst/>
                <a:latin typeface="Arial"/>
                <a:ea typeface="Arial"/>
                <a:cs typeface="Arial"/>
                <a:sym typeface="Arial"/>
              </a:rPr>
              <a:t>Let me introduce the </a:t>
            </a:r>
            <a:r>
              <a:rPr lang="en-US" sz="1100" dirty="0" smtClean="0"/>
              <a:t>Implementation</a:t>
            </a:r>
            <a:r>
              <a:rPr lang="zh-CN" altLang="en-US" sz="1100" dirty="0" smtClean="0"/>
              <a:t> </a:t>
            </a:r>
            <a:r>
              <a:rPr lang="en-US" altLang="zh-CN" sz="1100" dirty="0" smtClean="0"/>
              <a:t>part.</a:t>
            </a:r>
            <a:r>
              <a:rPr lang="en-US" sz="1100" b="0" i="0" u="none" strike="noStrike" cap="none" dirty="0" smtClean="0">
                <a:solidFill>
                  <a:srgbClr val="000000"/>
                </a:solidFill>
                <a:effectLst/>
                <a:latin typeface="Arial"/>
                <a:ea typeface="Arial"/>
                <a:cs typeface="Arial"/>
                <a:sym typeface="Arial"/>
              </a:rPr>
              <a:t> Following our design</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modeling</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and</a:t>
            </a:r>
            <a:r>
              <a:rPr lang="zh-CN" altLang="en-US"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FFFFFF"/>
                </a:solidFill>
                <a:latin typeface="Arial"/>
                <a:ea typeface="Arial"/>
                <a:cs typeface="Arial"/>
                <a:sym typeface="Arial"/>
              </a:rPr>
              <a:t>Requirements modelling</a:t>
            </a:r>
            <a:r>
              <a:rPr lang="en-US" sz="1100" b="0" i="0" u="none" strike="noStrike" cap="none" dirty="0" smtClean="0">
                <a:solidFill>
                  <a:srgbClr val="000000"/>
                </a:solidFill>
                <a:effectLst/>
                <a:latin typeface="Arial"/>
                <a:ea typeface="Arial"/>
                <a:cs typeface="Arial"/>
                <a:sym typeface="Arial"/>
              </a:rPr>
              <a:t>, we use</a:t>
            </a:r>
            <a:r>
              <a:rPr lang="en-US" altLang="zh-CN" sz="1100" b="0" i="0" u="none" strike="noStrike" cap="none" dirty="0" smtClean="0">
                <a:solidFill>
                  <a:srgbClr val="000000"/>
                </a:solidFill>
                <a:effectLst/>
                <a:latin typeface="Arial"/>
                <a:ea typeface="Arial"/>
                <a:cs typeface="Arial"/>
                <a:sym typeface="Arial"/>
              </a:rPr>
              <a:t>d</a:t>
            </a:r>
            <a:r>
              <a:rPr lang="en-US" sz="1100" b="0" i="0" u="none" strike="noStrike" cap="none" dirty="0" smtClean="0">
                <a:solidFill>
                  <a:srgbClr val="000000"/>
                </a:solidFill>
                <a:effectLst/>
                <a:latin typeface="Arial"/>
                <a:ea typeface="Arial"/>
                <a:cs typeface="Arial"/>
                <a:sym typeface="Arial"/>
              </a:rPr>
              <a:t> JavaFX to design the </a:t>
            </a:r>
            <a:r>
              <a:rPr lang="en-US" altLang="zh-CN" sz="1100" b="0" i="0" u="none" strike="noStrike" cap="none" dirty="0" smtClean="0">
                <a:solidFill>
                  <a:srgbClr val="000000"/>
                </a:solidFill>
                <a:effectLst/>
                <a:latin typeface="Arial"/>
                <a:ea typeface="Arial"/>
                <a:cs typeface="Arial"/>
                <a:sym typeface="Arial"/>
              </a:rPr>
              <a:t>UI</a:t>
            </a:r>
            <a:r>
              <a:rPr lang="en-US" sz="1100" b="0" i="0" u="none" strike="noStrike" cap="none" dirty="0" smtClean="0">
                <a:solidFill>
                  <a:srgbClr val="000000"/>
                </a:solidFill>
                <a:effectLst/>
                <a:latin typeface="Arial"/>
                <a:ea typeface="Arial"/>
                <a:cs typeface="Arial"/>
                <a:sym typeface="Arial"/>
              </a:rPr>
              <a:t> and program for </a:t>
            </a:r>
            <a:r>
              <a:rPr lang="en-US" altLang="zh-CN" sz="1100" b="0" i="0" u="none" strike="noStrike" cap="none" dirty="0" smtClean="0">
                <a:solidFill>
                  <a:srgbClr val="000000"/>
                </a:solidFill>
                <a:effectLst/>
                <a:latin typeface="Arial"/>
                <a:ea typeface="Arial"/>
                <a:cs typeface="Arial"/>
                <a:sym typeface="Arial"/>
              </a:rPr>
              <a:t>our</a:t>
            </a:r>
            <a:r>
              <a:rPr 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chore</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harmony</a:t>
            </a:r>
            <a:r>
              <a:rPr lang="zh-CN" altLang="en-US"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app. </a:t>
            </a:r>
            <a:r>
              <a:rPr lang="zh-CN" altLang="en-US" sz="1100" b="0" i="0" u="none" strike="noStrike" cap="none" dirty="0" smtClean="0">
                <a:solidFill>
                  <a:srgbClr val="000000"/>
                </a:solidFill>
                <a:effectLst/>
                <a:latin typeface="Arial"/>
                <a:ea typeface="Arial"/>
                <a:cs typeface="Arial"/>
                <a:sym typeface="Arial"/>
              </a:rPr>
              <a:t> </a:t>
            </a:r>
            <a:endParaRPr lang="en-US" dirty="0"/>
          </a:p>
        </p:txBody>
      </p:sp>
    </p:spTree>
    <p:extLst>
      <p:ext uri="{BB962C8B-B14F-4D97-AF65-F5344CB8AC3E}">
        <p14:creationId xmlns:p14="http://schemas.microsoft.com/office/powerpoint/2010/main" val="79151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In our final </a:t>
            </a:r>
            <a:r>
              <a:rPr lang="en-US" altLang="zh-CN" sz="1100" b="0" i="0" u="none" strike="noStrike" cap="none" dirty="0" smtClean="0">
                <a:solidFill>
                  <a:srgbClr val="000000"/>
                </a:solidFill>
                <a:effectLst/>
                <a:latin typeface="Arial"/>
                <a:ea typeface="Arial"/>
                <a:cs typeface="Arial"/>
                <a:sym typeface="Arial"/>
              </a:rPr>
              <a:t>app</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development</a:t>
            </a:r>
            <a:r>
              <a:rPr lang="en-US" sz="1100" b="0" i="0" u="none" strike="noStrike" cap="none" dirty="0" smtClean="0">
                <a:solidFill>
                  <a:srgbClr val="000000"/>
                </a:solidFill>
                <a:effectLst/>
                <a:latin typeface="Arial"/>
                <a:ea typeface="Arial"/>
                <a:cs typeface="Arial"/>
                <a:sym typeface="Arial"/>
              </a:rPr>
              <a:t>, we show </a:t>
            </a:r>
            <a:r>
              <a:rPr lang="en-US" altLang="zh-CN" sz="1100" b="0" i="0" u="none" strike="noStrike" cap="none" dirty="0" smtClean="0">
                <a:solidFill>
                  <a:srgbClr val="000000"/>
                </a:solidFill>
                <a:effectLst/>
                <a:latin typeface="Arial"/>
                <a:ea typeface="Arial"/>
                <a:cs typeface="Arial"/>
                <a:sym typeface="Arial"/>
              </a:rPr>
              <a:t>5</a:t>
            </a:r>
            <a:r>
              <a:rPr lang="en-US" sz="1100" b="0" i="0" u="none" strike="noStrike" cap="none" dirty="0" smtClean="0">
                <a:solidFill>
                  <a:srgbClr val="000000"/>
                </a:solidFill>
                <a:effectLst/>
                <a:latin typeface="Arial"/>
                <a:ea typeface="Arial"/>
                <a:cs typeface="Arial"/>
                <a:sym typeface="Arial"/>
              </a:rPr>
              <a:t> pages and implemented three main functions</a:t>
            </a:r>
            <a:r>
              <a:rPr lang="en-US" altLang="zh-CN" sz="1100" b="0" i="0" u="none" strike="noStrike" cap="none" dirty="0" smtClean="0">
                <a:solidFill>
                  <a:srgbClr val="000000"/>
                </a:solidFill>
                <a:effectLst/>
                <a:latin typeface="Arial"/>
                <a:ea typeface="Arial"/>
                <a:cs typeface="Arial"/>
                <a:sym typeface="Arial"/>
              </a:rPr>
              <a:t>:</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creat</a:t>
            </a:r>
            <a:r>
              <a:rPr lang="en-US" altLang="zh-CN" sz="1100" b="0" i="0" u="none" strike="noStrike" cap="none" baseline="0" dirty="0" smtClean="0">
                <a:solidFill>
                  <a:srgbClr val="000000"/>
                </a:solidFill>
                <a:effectLst/>
                <a:latin typeface="Arial"/>
                <a:ea typeface="Arial"/>
                <a:cs typeface="Arial"/>
                <a:sym typeface="Arial"/>
              </a:rPr>
              <a:t>e</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account</a:t>
            </a:r>
            <a:r>
              <a:rPr lang="zh-CN" alt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function</a:t>
            </a:r>
            <a:r>
              <a:rPr lang="en-US" altLang="zh-CN" sz="1100" b="0" i="0" u="none" strike="noStrike" cap="none" baseline="0" dirty="0" smtClean="0">
                <a:solidFill>
                  <a:srgbClr val="000000"/>
                </a:solidFill>
                <a:effectLst/>
                <a:latin typeface="Arial"/>
                <a:ea typeface="Arial"/>
                <a:cs typeface="Arial"/>
                <a:sym typeface="Arial"/>
              </a:rPr>
              <a:t>,</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login</a:t>
            </a:r>
            <a:r>
              <a:rPr lang="zh-CN" alt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function</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and</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add</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chore</a:t>
            </a:r>
            <a:r>
              <a:rPr lang="zh-CN" alt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function</a:t>
            </a:r>
            <a:r>
              <a:rPr lang="en-US" altLang="zh-CN" sz="1100" b="0" i="0"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 Let's take a look at the performance of each function </a:t>
            </a:r>
            <a:r>
              <a:rPr lang="en-US" sz="1100" b="0" i="0" u="none" strike="noStrike" cap="none" dirty="0" smtClean="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218738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effectLst/>
                <a:latin typeface="Arial"/>
                <a:ea typeface="Arial"/>
                <a:cs typeface="Arial"/>
                <a:sym typeface="Arial"/>
              </a:rPr>
              <a:t>On the account creation page, we demonstrated a two-step process </a:t>
            </a:r>
            <a:r>
              <a:rPr lang="en-US" altLang="zh-CN" sz="1100" b="0" i="0" u="none" strike="noStrike" cap="none" dirty="0" smtClean="0">
                <a:solidFill>
                  <a:srgbClr val="000000"/>
                </a:solidFill>
                <a:effectLst/>
                <a:latin typeface="Arial"/>
                <a:ea typeface="Arial"/>
                <a:cs typeface="Arial"/>
                <a:sym typeface="Arial"/>
              </a:rPr>
              <a:t>(household</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name</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and</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creator’s</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information)</a:t>
            </a:r>
            <a:r>
              <a:rPr lang="en-US" sz="1100" b="0" i="0" u="none" strike="noStrike" cap="none" dirty="0" smtClean="0">
                <a:solidFill>
                  <a:srgbClr val="000000"/>
                </a:solidFill>
                <a:effectLst/>
                <a:latin typeface="Arial"/>
                <a:ea typeface="Arial"/>
                <a:cs typeface="Arial"/>
                <a:sym typeface="Arial"/>
              </a:rPr>
              <a:t>with </a:t>
            </a:r>
            <a:r>
              <a:rPr lang="en-US" sz="1100" b="0" i="0" u="none" strike="noStrike" cap="none" dirty="0" smtClean="0">
                <a:solidFill>
                  <a:srgbClr val="000000"/>
                </a:solidFill>
                <a:effectLst/>
                <a:latin typeface="Arial"/>
                <a:ea typeface="Arial"/>
                <a:cs typeface="Arial"/>
                <a:sym typeface="Arial"/>
              </a:rPr>
              <a:t>only </a:t>
            </a:r>
            <a:r>
              <a:rPr lang="en-US" sz="1100" b="0" i="0" u="none" strike="noStrike" cap="none" dirty="0" err="1" smtClean="0">
                <a:solidFill>
                  <a:srgbClr val="000000"/>
                </a:solidFill>
                <a:latin typeface="Arial"/>
                <a:ea typeface="Arial"/>
                <a:cs typeface="Arial"/>
                <a:sym typeface="Arial"/>
              </a:rPr>
              <a:t>PromptText</a:t>
            </a:r>
            <a:r>
              <a:rPr lang="en-US" sz="1100" b="0" i="0" u="none" strike="noStrike" cap="none" dirty="0" smtClean="0">
                <a:solidFill>
                  <a:srgbClr val="000000"/>
                </a:solidFill>
                <a:effectLst/>
                <a:latin typeface="Arial"/>
                <a:ea typeface="Arial"/>
                <a:cs typeface="Arial"/>
                <a:sym typeface="Arial"/>
              </a:rPr>
              <a:t>  in the input fields. </a:t>
            </a:r>
            <a:r>
              <a:rPr lang="en-US" altLang="zh-CN" sz="1100" b="0" i="0" u="none" strike="noStrike" cap="none" dirty="0" smtClean="0">
                <a:solidFill>
                  <a:srgbClr val="000000"/>
                </a:solidFill>
                <a:effectLst/>
                <a:latin typeface="Arial"/>
                <a:ea typeface="Arial"/>
                <a:cs typeface="Arial"/>
                <a:sym typeface="Arial"/>
              </a:rPr>
              <a:t>A</a:t>
            </a:r>
            <a:r>
              <a:rPr lang="en-US" sz="1100" b="0" i="0" u="none" strike="noStrike" cap="none" dirty="0" smtClean="0">
                <a:solidFill>
                  <a:srgbClr val="000000"/>
                </a:solidFill>
                <a:effectLst/>
                <a:latin typeface="Arial"/>
                <a:ea typeface="Arial"/>
                <a:cs typeface="Arial"/>
                <a:sym typeface="Arial"/>
              </a:rPr>
              <a:t> prompt box provides </a:t>
            </a:r>
            <a:r>
              <a:rPr lang="en-US" altLang="zh-CN" sz="1100" b="0" i="0" u="none" strike="noStrike" cap="none" dirty="0" smtClean="0">
                <a:solidFill>
                  <a:srgbClr val="000000"/>
                </a:solidFill>
                <a:effectLst/>
                <a:latin typeface="Arial"/>
                <a:ea typeface="Arial"/>
                <a:cs typeface="Arial"/>
                <a:sym typeface="Arial"/>
              </a:rPr>
              <a:t>different</a:t>
            </a:r>
            <a:r>
              <a:rPr lang="en-US" sz="1100" b="0" i="0" u="none" strike="noStrike" cap="none" dirty="0" smtClean="0">
                <a:solidFill>
                  <a:srgbClr val="000000"/>
                </a:solidFill>
                <a:effectLst/>
                <a:latin typeface="Arial"/>
                <a:ea typeface="Arial"/>
                <a:cs typeface="Arial"/>
                <a:sym typeface="Arial"/>
              </a:rPr>
              <a:t> alert message</a:t>
            </a:r>
            <a:r>
              <a:rPr lang="zh-CN" altLang="en-US" sz="1100" b="0" i="0"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If the input</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words</a:t>
            </a:r>
            <a:r>
              <a:rPr lang="en-US" sz="1100" b="0" i="0" u="none" strike="noStrike" cap="none" dirty="0" smtClean="0">
                <a:solidFill>
                  <a:srgbClr val="000000"/>
                </a:solidFill>
                <a:effectLst/>
                <a:latin typeface="Arial"/>
                <a:ea typeface="Arial"/>
                <a:cs typeface="Arial"/>
                <a:sym typeface="Arial"/>
              </a:rPr>
              <a:t> does not </a:t>
            </a:r>
            <a:r>
              <a:rPr lang="en-US" altLang="zh-CN" sz="1100" b="0" i="0" u="none" strike="noStrike" cap="none" dirty="0" smtClean="0">
                <a:solidFill>
                  <a:srgbClr val="000000"/>
                </a:solidFill>
                <a:effectLst/>
                <a:latin typeface="Arial"/>
                <a:ea typeface="Arial"/>
                <a:cs typeface="Arial"/>
                <a:sym typeface="Arial"/>
              </a:rPr>
              <a:t>match</a:t>
            </a:r>
            <a:r>
              <a:rPr lang="en-US" sz="1100" b="0" i="0" u="none" strike="noStrike" cap="none" dirty="0" smtClean="0">
                <a:solidFill>
                  <a:srgbClr val="000000"/>
                </a:solidFill>
                <a:effectLst/>
                <a:latin typeface="Arial"/>
                <a:ea typeface="Arial"/>
                <a:cs typeface="Arial"/>
                <a:sym typeface="Arial"/>
              </a:rPr>
              <a:t> the </a:t>
            </a:r>
            <a:r>
              <a:rPr lang="en-US" sz="1100" b="0" i="0" u="none" strike="noStrike" cap="none" dirty="0" smtClean="0">
                <a:solidFill>
                  <a:srgbClr val="000000"/>
                </a:solidFill>
                <a:effectLst/>
                <a:latin typeface="Arial"/>
                <a:ea typeface="Arial"/>
                <a:cs typeface="Arial"/>
                <a:sym typeface="Arial"/>
              </a:rPr>
              <a:t>requirements</a:t>
            </a:r>
            <a:r>
              <a:rPr lang="en-US" altLang="zh-CN" sz="1100" b="0" i="0" u="none" strike="noStrike" cap="none" dirty="0" smtClean="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207842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917b3607a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917b3607a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1673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smtClean="0"/>
              <a:t>It</a:t>
            </a:r>
            <a:r>
              <a:rPr lang="zh-CN" altLang="en-US" dirty="0" smtClean="0"/>
              <a:t> </a:t>
            </a:r>
            <a:r>
              <a:rPr lang="en-US" altLang="zh-CN" baseline="0" dirty="0" smtClean="0"/>
              <a:t>will</a:t>
            </a:r>
            <a:r>
              <a:rPr lang="zh-CN" altLang="en-US" baseline="0" dirty="0" smtClean="0"/>
              <a:t> </a:t>
            </a:r>
            <a:r>
              <a:rPr lang="en-US" altLang="zh-CN" baseline="0" dirty="0" smtClean="0"/>
              <a:t>jump</a:t>
            </a:r>
            <a:r>
              <a:rPr lang="zh-CN" altLang="en-US" baseline="0" dirty="0" smtClean="0"/>
              <a:t> </a:t>
            </a:r>
            <a:r>
              <a:rPr lang="en-US" altLang="zh-CN" baseline="0" dirty="0" smtClean="0"/>
              <a:t>into</a:t>
            </a:r>
            <a:r>
              <a:rPr lang="zh-CN" altLang="en-US" baseline="0" dirty="0" smtClean="0"/>
              <a:t> </a:t>
            </a:r>
            <a:r>
              <a:rPr lang="en-US" altLang="zh-CN" baseline="0" dirty="0" smtClean="0"/>
              <a:t>the</a:t>
            </a:r>
            <a:r>
              <a:rPr lang="zh-CN" altLang="en-US" baseline="0" dirty="0" smtClean="0"/>
              <a:t> </a:t>
            </a:r>
            <a:r>
              <a:rPr lang="en-US" altLang="zh-CN" baseline="0" dirty="0" smtClean="0"/>
              <a:t>login</a:t>
            </a:r>
            <a:r>
              <a:rPr lang="zh-CN" altLang="en-US" baseline="0" dirty="0" smtClean="0"/>
              <a:t> </a:t>
            </a:r>
            <a:r>
              <a:rPr lang="en-US" altLang="zh-CN" baseline="0" dirty="0" smtClean="0"/>
              <a:t>page.</a:t>
            </a:r>
            <a:r>
              <a:rPr lang="zh-CN" altLang="en-US" baseline="0" dirty="0" smtClean="0"/>
              <a:t> </a:t>
            </a:r>
            <a:r>
              <a:rPr lang="en-US" sz="1100" b="0" i="0" u="none" strike="noStrike" cap="none" dirty="0" smtClean="0">
                <a:solidFill>
                  <a:srgbClr val="000000"/>
                </a:solidFill>
                <a:effectLst/>
                <a:latin typeface="Arial"/>
                <a:ea typeface="Arial"/>
                <a:cs typeface="Arial"/>
                <a:sym typeface="Arial"/>
              </a:rPr>
              <a:t>On </a:t>
            </a:r>
            <a:r>
              <a:rPr lang="en-US" altLang="zh-CN" sz="1100" b="0" i="0" u="none" strike="noStrike" cap="none" dirty="0" smtClean="0">
                <a:solidFill>
                  <a:srgbClr val="000000"/>
                </a:solidFill>
                <a:effectLst/>
                <a:latin typeface="Arial"/>
                <a:ea typeface="Arial"/>
                <a:cs typeface="Arial"/>
                <a:sym typeface="Arial"/>
              </a:rPr>
              <a:t>this</a:t>
            </a:r>
            <a:r>
              <a:rPr lang="zh-CN" altLang="en-US"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page, </a:t>
            </a:r>
            <a:r>
              <a:rPr lang="en-US" altLang="zh-CN" sz="1100" b="0" i="0" u="none" strike="noStrike" cap="none" dirty="0" smtClean="0">
                <a:solidFill>
                  <a:srgbClr val="000000"/>
                </a:solidFill>
                <a:effectLst/>
                <a:latin typeface="Arial"/>
                <a:ea typeface="Arial"/>
                <a:cs typeface="Arial"/>
                <a:sym typeface="Arial"/>
              </a:rPr>
              <a:t>in</a:t>
            </a:r>
            <a:r>
              <a:rPr lang="en-US" sz="1100" b="0" i="0" u="none" strike="noStrike" cap="none" dirty="0" smtClean="0">
                <a:solidFill>
                  <a:srgbClr val="000000"/>
                </a:solidFill>
                <a:effectLst/>
                <a:latin typeface="Arial"/>
                <a:ea typeface="Arial"/>
                <a:cs typeface="Arial"/>
                <a:sym typeface="Arial"/>
              </a:rPr>
              <a:t>correct </a:t>
            </a:r>
            <a:r>
              <a:rPr lang="en-US" sz="1100" b="0" i="0" u="none" strike="noStrike" cap="none" dirty="0" smtClean="0">
                <a:solidFill>
                  <a:srgbClr val="000000"/>
                </a:solidFill>
                <a:effectLst/>
                <a:latin typeface="Arial"/>
                <a:ea typeface="Arial"/>
                <a:cs typeface="Arial"/>
                <a:sym typeface="Arial"/>
              </a:rPr>
              <a:t>household name, </a:t>
            </a:r>
            <a:r>
              <a:rPr lang="en-US" sz="1100" b="0" i="0" u="none" strike="noStrike" cap="none" dirty="0" err="1" smtClean="0">
                <a:solidFill>
                  <a:srgbClr val="000000"/>
                </a:solidFill>
                <a:effectLst/>
                <a:latin typeface="Arial"/>
                <a:ea typeface="Arial"/>
                <a:cs typeface="Arial"/>
                <a:sym typeface="Arial"/>
              </a:rPr>
              <a:t>email,</a:t>
            </a:r>
            <a:r>
              <a:rPr lang="en-US" altLang="zh-CN" sz="1100" b="0" i="0" u="none" strike="noStrike" cap="none" dirty="0" err="1" smtClean="0">
                <a:solidFill>
                  <a:srgbClr val="000000"/>
                </a:solidFill>
                <a:effectLst/>
                <a:latin typeface="Arial"/>
                <a:ea typeface="Arial"/>
                <a:cs typeface="Arial"/>
                <a:sym typeface="Arial"/>
              </a:rPr>
              <a:t>or</a:t>
            </a:r>
            <a:r>
              <a:rPr lang="zh-CN" altLang="en-US"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password</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will</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show</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the</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alert</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message(</a:t>
            </a:r>
            <a:r>
              <a:rPr lang="en-US" altLang="zh-CN" sz="1100" b="0" i="0" u="none" strike="noStrike" cap="none" dirty="0" smtClean="0">
                <a:solidFill>
                  <a:srgbClr val="000000"/>
                </a:solidFill>
                <a:effectLst/>
                <a:latin typeface="Arial"/>
                <a:ea typeface="Arial"/>
                <a:cs typeface="Arial"/>
                <a:sym typeface="Arial"/>
              </a:rPr>
              <a:t>as</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we</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created</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in</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account)</a:t>
            </a:r>
            <a:r>
              <a:rPr lang="zh-CN" altLang="en-US"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a:t>
            </a:r>
            <a:r>
              <a:rPr lang="en-US" altLang="zh-CN" dirty="0" smtClean="0"/>
              <a:t>If</a:t>
            </a:r>
            <a:r>
              <a:rPr lang="zh-CN" altLang="en-US" dirty="0" smtClean="0"/>
              <a:t> </a:t>
            </a:r>
            <a:r>
              <a:rPr lang="en-US" altLang="zh-CN" dirty="0" smtClean="0"/>
              <a:t>all</a:t>
            </a:r>
            <a:r>
              <a:rPr lang="zh-CN" altLang="en-US" dirty="0" smtClean="0"/>
              <a:t> </a:t>
            </a:r>
            <a:r>
              <a:rPr lang="en-US" altLang="zh-CN" dirty="0" smtClean="0"/>
              <a:t>the</a:t>
            </a:r>
            <a:r>
              <a:rPr lang="zh-CN" altLang="en-US" dirty="0" smtClean="0"/>
              <a:t> </a:t>
            </a:r>
            <a:r>
              <a:rPr lang="en-US" altLang="zh-CN" dirty="0" smtClean="0"/>
              <a:t>formats</a:t>
            </a:r>
            <a:r>
              <a:rPr lang="zh-CN" altLang="en-US" dirty="0" smtClean="0"/>
              <a:t> </a:t>
            </a:r>
            <a:r>
              <a:rPr lang="en-US" altLang="zh-CN" dirty="0" smtClean="0"/>
              <a:t>are</a:t>
            </a:r>
            <a:r>
              <a:rPr lang="zh-CN" altLang="en-US" baseline="0" dirty="0" smtClean="0"/>
              <a:t> </a:t>
            </a:r>
            <a:r>
              <a:rPr lang="en-US" altLang="zh-CN" baseline="0" dirty="0" smtClean="0"/>
              <a:t>matched</a:t>
            </a:r>
            <a:r>
              <a:rPr lang="zh-CN" altLang="en-US" baseline="0" dirty="0" smtClean="0"/>
              <a:t> </a:t>
            </a:r>
            <a:r>
              <a:rPr lang="en-US" altLang="zh-CN" baseline="0" dirty="0" smtClean="0"/>
              <a:t>the</a:t>
            </a:r>
            <a:r>
              <a:rPr lang="zh-CN" altLang="en-US" baseline="0" dirty="0" smtClean="0"/>
              <a:t> </a:t>
            </a:r>
            <a:r>
              <a:rPr lang="en-US" altLang="zh-CN" baseline="0" dirty="0" smtClean="0"/>
              <a:t>data</a:t>
            </a:r>
            <a:r>
              <a:rPr lang="zh-CN" altLang="en-US" baseline="0" dirty="0" smtClean="0"/>
              <a:t> </a:t>
            </a:r>
            <a:r>
              <a:rPr lang="en-US" altLang="zh-CN" baseline="0" dirty="0" smtClean="0"/>
              <a:t>in</a:t>
            </a:r>
            <a:r>
              <a:rPr lang="zh-CN" altLang="en-US" baseline="0" dirty="0" smtClean="0"/>
              <a:t> </a:t>
            </a:r>
            <a:r>
              <a:rPr lang="en-US" altLang="zh-CN" baseline="0" dirty="0" smtClean="0"/>
              <a:t>database,</a:t>
            </a:r>
            <a:r>
              <a:rPr lang="zh-CN" altLang="en-US" baseline="0" dirty="0" smtClean="0"/>
              <a:t> </a:t>
            </a:r>
            <a:r>
              <a:rPr lang="en-US" sz="1100" b="0" i="0" u="none" strike="noStrike" cap="none" dirty="0" smtClean="0">
                <a:solidFill>
                  <a:srgbClr val="000000"/>
                </a:solidFill>
                <a:effectLst/>
                <a:latin typeface="Arial"/>
                <a:ea typeface="Arial"/>
                <a:cs typeface="Arial"/>
                <a:sym typeface="Arial"/>
              </a:rPr>
              <a:t>then </a:t>
            </a:r>
            <a:r>
              <a:rPr lang="en-US" altLang="zh-CN" sz="1100" b="0" i="0" u="none" strike="noStrike" cap="none" dirty="0" smtClean="0">
                <a:solidFill>
                  <a:srgbClr val="000000"/>
                </a:solidFill>
                <a:effectLst/>
                <a:latin typeface="Arial"/>
                <a:ea typeface="Arial"/>
                <a:cs typeface="Arial"/>
                <a:sym typeface="Arial"/>
              </a:rPr>
              <a:t>we</a:t>
            </a:r>
            <a:r>
              <a:rPr lang="en-US" sz="1100" b="0" i="0" u="none" strike="noStrike" cap="none" dirty="0" smtClean="0">
                <a:solidFill>
                  <a:srgbClr val="000000"/>
                </a:solidFill>
                <a:effectLst/>
                <a:latin typeface="Arial"/>
                <a:ea typeface="Arial"/>
                <a:cs typeface="Arial"/>
                <a:sym typeface="Arial"/>
              </a:rPr>
              <a:t> can proceed to the ”</a:t>
            </a:r>
            <a:r>
              <a:rPr lang="en-US" altLang="zh-CN" sz="1100" b="0" i="0" u="none" strike="noStrike" cap="none" dirty="0" smtClean="0">
                <a:solidFill>
                  <a:srgbClr val="000000"/>
                </a:solidFill>
                <a:effectLst/>
                <a:latin typeface="Arial"/>
                <a:ea typeface="Arial"/>
                <a:cs typeface="Arial"/>
                <a:sym typeface="Arial"/>
              </a:rPr>
              <a:t>Choose</a:t>
            </a:r>
            <a:r>
              <a:rPr lang="en-US" sz="1100" b="0" i="0" u="none" strike="noStrike" cap="none" dirty="0" smtClean="0">
                <a:solidFill>
                  <a:srgbClr val="000000"/>
                </a:solidFill>
                <a:effectLst/>
                <a:latin typeface="Arial"/>
                <a:ea typeface="Arial"/>
                <a:cs typeface="Arial"/>
                <a:sym typeface="Arial"/>
              </a:rPr>
              <a:t> a Chore" page.</a:t>
            </a:r>
            <a:endParaRPr lang="en-US" dirty="0"/>
          </a:p>
        </p:txBody>
      </p:sp>
    </p:spTree>
    <p:extLst>
      <p:ext uri="{BB962C8B-B14F-4D97-AF65-F5344CB8AC3E}">
        <p14:creationId xmlns:p14="http://schemas.microsoft.com/office/powerpoint/2010/main" val="973883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On this page</a:t>
            </a:r>
            <a:r>
              <a:rPr lang="en-US" sz="1100" b="0" i="0" u="none" strike="noStrike" cap="none" dirty="0" smtClean="0">
                <a:solidFill>
                  <a:srgbClr val="000000"/>
                </a:solidFill>
                <a:effectLst/>
                <a:latin typeface="Arial"/>
                <a:ea typeface="Arial"/>
                <a:cs typeface="Arial"/>
                <a:sym typeface="Arial"/>
              </a:rPr>
              <a:t>,</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we</a:t>
            </a:r>
            <a:r>
              <a:rPr lang="zh-CN" altLang="en-US"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can only proceed to the next page if all options have been selected.</a:t>
            </a:r>
            <a:r>
              <a:rPr lang="en-US" dirty="0" smtClean="0"/>
              <a:t> Otherwise</a:t>
            </a:r>
            <a:r>
              <a:rPr lang="zh-CN" altLang="en-US" dirty="0" smtClean="0"/>
              <a:t> </a:t>
            </a:r>
            <a:r>
              <a:rPr lang="en-US" altLang="zh-CN" dirty="0" smtClean="0"/>
              <a:t>it</a:t>
            </a:r>
            <a:r>
              <a:rPr lang="zh-CN" altLang="en-US" dirty="0" smtClean="0"/>
              <a:t> </a:t>
            </a:r>
            <a:r>
              <a:rPr lang="en-US" altLang="zh-CN" dirty="0" smtClean="0"/>
              <a:t>also</a:t>
            </a:r>
            <a:r>
              <a:rPr lang="zh-CN" altLang="en-US" dirty="0" smtClean="0"/>
              <a:t> </a:t>
            </a:r>
            <a:r>
              <a:rPr lang="en-US" altLang="zh-CN" dirty="0" smtClean="0"/>
              <a:t>shows</a:t>
            </a:r>
            <a:r>
              <a:rPr lang="zh-CN" altLang="en-US" dirty="0" smtClean="0"/>
              <a:t> </a:t>
            </a:r>
            <a:r>
              <a:rPr lang="en-US" altLang="zh-CN" dirty="0" smtClean="0"/>
              <a:t>the</a:t>
            </a:r>
            <a:r>
              <a:rPr lang="zh-CN" altLang="en-US" dirty="0" smtClean="0"/>
              <a:t> </a:t>
            </a:r>
            <a:r>
              <a:rPr lang="en-US" altLang="zh-CN" dirty="0" smtClean="0"/>
              <a:t>alert</a:t>
            </a:r>
            <a:r>
              <a:rPr lang="zh-CN" altLang="en-US" dirty="0" smtClean="0"/>
              <a:t> </a:t>
            </a:r>
            <a:r>
              <a:rPr lang="en-US" altLang="zh-CN" dirty="0" smtClean="0"/>
              <a:t>message.</a:t>
            </a:r>
            <a:endParaRPr lang="en-US" dirty="0"/>
          </a:p>
        </p:txBody>
      </p:sp>
    </p:spTree>
    <p:extLst>
      <p:ext uri="{BB962C8B-B14F-4D97-AF65-F5344CB8AC3E}">
        <p14:creationId xmlns:p14="http://schemas.microsoft.com/office/powerpoint/2010/main" val="1674499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this point, do you have any </a:t>
            </a:r>
            <a:r>
              <a:rPr lang="en-US" dirty="0" err="1" smtClean="0"/>
              <a:t>questions?</a:t>
            </a:r>
            <a:r>
              <a:rPr lang="en-US" altLang="zh-CN" dirty="0" err="1" smtClean="0"/>
              <a:t>Yes,Our</a:t>
            </a:r>
            <a:r>
              <a:rPr lang="zh-CN" altLang="en-US" baseline="0" dirty="0" smtClean="0"/>
              <a:t> </a:t>
            </a:r>
            <a:r>
              <a:rPr lang="en-US" altLang="zh-CN" baseline="0" dirty="0" smtClean="0"/>
              <a:t>final</a:t>
            </a:r>
            <a:r>
              <a:rPr lang="zh-CN" altLang="en-US" baseline="0" dirty="0" smtClean="0"/>
              <a:t> </a:t>
            </a:r>
            <a:r>
              <a:rPr lang="en-US" altLang="zh-CN" baseline="0" dirty="0" smtClean="0"/>
              <a:t>project</a:t>
            </a:r>
            <a:r>
              <a:rPr lang="zh-CN" altLang="en-US" baseline="0" dirty="0" smtClean="0"/>
              <a:t> </a:t>
            </a:r>
            <a:r>
              <a:rPr lang="en-US" altLang="zh-CN" baseline="0" dirty="0" smtClean="0"/>
              <a:t>are</a:t>
            </a:r>
            <a:r>
              <a:rPr lang="zh-CN" altLang="en-US" baseline="0" dirty="0" smtClean="0"/>
              <a:t> </a:t>
            </a:r>
            <a:r>
              <a:rPr lang="en-US" altLang="zh-CN" baseline="0" dirty="0" smtClean="0"/>
              <a:t>different</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original</a:t>
            </a:r>
            <a:r>
              <a:rPr lang="zh-CN" altLang="en-US" baseline="0" dirty="0" smtClean="0"/>
              <a:t> </a:t>
            </a:r>
            <a:r>
              <a:rPr lang="en-US" altLang="zh-CN" baseline="0" dirty="0" smtClean="0"/>
              <a:t>design</a:t>
            </a:r>
            <a:endParaRPr lang="en-US" dirty="0"/>
          </a:p>
        </p:txBody>
      </p:sp>
    </p:spTree>
    <p:extLst>
      <p:ext uri="{BB962C8B-B14F-4D97-AF65-F5344CB8AC3E}">
        <p14:creationId xmlns:p14="http://schemas.microsoft.com/office/powerpoint/2010/main" val="779212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In our final </a:t>
            </a:r>
            <a:r>
              <a:rPr lang="en-US" altLang="zh-CN" sz="1100" b="0" i="0" u="none" strike="noStrike" cap="none" dirty="0" smtClean="0">
                <a:solidFill>
                  <a:srgbClr val="000000"/>
                </a:solidFill>
                <a:effectLst/>
                <a:latin typeface="Arial"/>
                <a:ea typeface="Arial"/>
                <a:cs typeface="Arial"/>
                <a:sym typeface="Arial"/>
              </a:rPr>
              <a:t>app</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development</a:t>
            </a:r>
            <a:r>
              <a:rPr lang="en-US" sz="1100" b="0" i="0" u="none" strike="noStrike" cap="none" dirty="0" smtClean="0">
                <a:solidFill>
                  <a:srgbClr val="000000"/>
                </a:solidFill>
                <a:effectLst/>
                <a:latin typeface="Arial"/>
                <a:ea typeface="Arial"/>
                <a:cs typeface="Arial"/>
                <a:sym typeface="Arial"/>
              </a:rPr>
              <a:t>, we show </a:t>
            </a:r>
            <a:r>
              <a:rPr lang="en-US" altLang="zh-CN" sz="1100" b="0" i="0" u="none" strike="noStrike" cap="none" dirty="0" smtClean="0">
                <a:solidFill>
                  <a:srgbClr val="000000"/>
                </a:solidFill>
                <a:effectLst/>
                <a:latin typeface="Arial"/>
                <a:ea typeface="Arial"/>
                <a:cs typeface="Arial"/>
                <a:sym typeface="Arial"/>
              </a:rPr>
              <a:t>5</a:t>
            </a:r>
            <a:r>
              <a:rPr lang="en-US" sz="1100" b="0" i="0" u="none" strike="noStrike" cap="none" dirty="0" smtClean="0">
                <a:solidFill>
                  <a:srgbClr val="000000"/>
                </a:solidFill>
                <a:effectLst/>
                <a:latin typeface="Arial"/>
                <a:ea typeface="Arial"/>
                <a:cs typeface="Arial"/>
                <a:sym typeface="Arial"/>
              </a:rPr>
              <a:t> pages and implemented three main functions</a:t>
            </a:r>
            <a:r>
              <a:rPr lang="en-US" altLang="zh-CN" sz="1100" b="0" i="0" u="none" strike="noStrike" cap="none" dirty="0" smtClean="0">
                <a:solidFill>
                  <a:srgbClr val="000000"/>
                </a:solidFill>
                <a:effectLst/>
                <a:latin typeface="Arial"/>
                <a:ea typeface="Arial"/>
                <a:cs typeface="Arial"/>
                <a:sym typeface="Arial"/>
              </a:rPr>
              <a:t>:</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creat</a:t>
            </a:r>
            <a:r>
              <a:rPr lang="en-US" altLang="zh-CN" sz="1100" b="0" i="0" u="none" strike="noStrike" cap="none" baseline="0" dirty="0" smtClean="0">
                <a:solidFill>
                  <a:srgbClr val="000000"/>
                </a:solidFill>
                <a:effectLst/>
                <a:latin typeface="Arial"/>
                <a:ea typeface="Arial"/>
                <a:cs typeface="Arial"/>
                <a:sym typeface="Arial"/>
              </a:rPr>
              <a:t>e</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account,</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login</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and</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add</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chore</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list</a:t>
            </a:r>
            <a:endParaRPr lang="en-US" dirty="0"/>
          </a:p>
        </p:txBody>
      </p:sp>
    </p:spTree>
    <p:extLst>
      <p:ext uri="{BB962C8B-B14F-4D97-AF65-F5344CB8AC3E}">
        <p14:creationId xmlns:p14="http://schemas.microsoft.com/office/powerpoint/2010/main" val="2010135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100" b="0" i="0" u="sng" strike="noStrike" cap="none" dirty="0" smtClean="0">
                <a:solidFill>
                  <a:srgbClr val="000000"/>
                </a:solidFill>
                <a:latin typeface="Arial"/>
                <a:ea typeface="Arial"/>
                <a:cs typeface="Arial"/>
                <a:sym typeface="Arial"/>
              </a:rPr>
              <a:t>Change</a:t>
            </a:r>
            <a:r>
              <a:rPr lang="zh-CN" altLang="en-US" sz="1100" b="0" i="0" u="sng" strike="noStrike" cap="none" dirty="0" smtClean="0">
                <a:solidFill>
                  <a:srgbClr val="000000"/>
                </a:solidFill>
                <a:latin typeface="Arial"/>
                <a:ea typeface="Arial"/>
                <a:cs typeface="Arial"/>
                <a:sym typeface="Arial"/>
              </a:rPr>
              <a:t> </a:t>
            </a:r>
            <a:r>
              <a:rPr lang="en-US" altLang="zh-CN" sz="1100" b="0" i="0" u="sng" strike="noStrike" cap="none" dirty="0" smtClean="0">
                <a:solidFill>
                  <a:srgbClr val="000000"/>
                </a:solidFill>
                <a:latin typeface="Arial"/>
                <a:ea typeface="Arial"/>
                <a:cs typeface="Arial"/>
                <a:sym typeface="Arial"/>
              </a:rPr>
              <a:t>into</a:t>
            </a:r>
            <a:r>
              <a:rPr lang="zh-CN" altLang="en-US" sz="1100" b="0" i="0" u="sng" strike="noStrike" cap="none" dirty="0" smtClean="0">
                <a:solidFill>
                  <a:srgbClr val="000000"/>
                </a:solidFill>
                <a:latin typeface="Arial"/>
                <a:ea typeface="Arial"/>
                <a:cs typeface="Arial"/>
                <a:sym typeface="Arial"/>
              </a:rPr>
              <a:t> </a:t>
            </a:r>
            <a:r>
              <a:rPr lang="en-US" sz="1100" b="0" i="0" u="sng" strike="noStrike" cap="none" dirty="0" err="1" smtClean="0">
                <a:solidFill>
                  <a:srgbClr val="000000"/>
                </a:solidFill>
                <a:latin typeface="Arial"/>
                <a:ea typeface="Arial"/>
                <a:cs typeface="Arial"/>
                <a:sym typeface="Arial"/>
              </a:rPr>
              <a:t>PromptText</a:t>
            </a:r>
            <a:endParaRPr lang="en-US" dirty="0"/>
          </a:p>
        </p:txBody>
      </p:sp>
    </p:spTree>
    <p:extLst>
      <p:ext uri="{BB962C8B-B14F-4D97-AF65-F5344CB8AC3E}">
        <p14:creationId xmlns:p14="http://schemas.microsoft.com/office/powerpoint/2010/main" val="661792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In our final </a:t>
            </a:r>
            <a:r>
              <a:rPr lang="en-US" altLang="zh-CN" sz="1100" b="0" i="0" u="none" strike="noStrike" cap="none" dirty="0" smtClean="0">
                <a:solidFill>
                  <a:srgbClr val="000000"/>
                </a:solidFill>
                <a:effectLst/>
                <a:latin typeface="Arial"/>
                <a:ea typeface="Arial"/>
                <a:cs typeface="Arial"/>
                <a:sym typeface="Arial"/>
              </a:rPr>
              <a:t>app</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development</a:t>
            </a:r>
            <a:r>
              <a:rPr lang="en-US" sz="1100" b="0" i="0" u="none" strike="noStrike" cap="none" dirty="0" smtClean="0">
                <a:solidFill>
                  <a:srgbClr val="000000"/>
                </a:solidFill>
                <a:effectLst/>
                <a:latin typeface="Arial"/>
                <a:ea typeface="Arial"/>
                <a:cs typeface="Arial"/>
                <a:sym typeface="Arial"/>
              </a:rPr>
              <a:t>, we show </a:t>
            </a:r>
            <a:r>
              <a:rPr lang="en-US" altLang="zh-CN" sz="1100" b="0" i="0" u="none" strike="noStrike" cap="none" dirty="0" smtClean="0">
                <a:solidFill>
                  <a:srgbClr val="000000"/>
                </a:solidFill>
                <a:effectLst/>
                <a:latin typeface="Arial"/>
                <a:ea typeface="Arial"/>
                <a:cs typeface="Arial"/>
                <a:sym typeface="Arial"/>
              </a:rPr>
              <a:t>5</a:t>
            </a:r>
            <a:r>
              <a:rPr lang="en-US" sz="1100" b="0" i="0" u="none" strike="noStrike" cap="none" dirty="0" smtClean="0">
                <a:solidFill>
                  <a:srgbClr val="000000"/>
                </a:solidFill>
                <a:effectLst/>
                <a:latin typeface="Arial"/>
                <a:ea typeface="Arial"/>
                <a:cs typeface="Arial"/>
                <a:sym typeface="Arial"/>
              </a:rPr>
              <a:t> pages and implemented three main functions</a:t>
            </a:r>
            <a:r>
              <a:rPr lang="en-US" altLang="zh-CN" sz="1100" b="0" i="0" u="none" strike="noStrike" cap="none" dirty="0" smtClean="0">
                <a:solidFill>
                  <a:srgbClr val="000000"/>
                </a:solidFill>
                <a:effectLst/>
                <a:latin typeface="Arial"/>
                <a:ea typeface="Arial"/>
                <a:cs typeface="Arial"/>
                <a:sym typeface="Arial"/>
              </a:rPr>
              <a:t>:</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creat</a:t>
            </a:r>
            <a:r>
              <a:rPr lang="en-US" altLang="zh-CN" sz="1100" b="0" i="0" u="none" strike="noStrike" cap="none" baseline="0" dirty="0" smtClean="0">
                <a:solidFill>
                  <a:srgbClr val="000000"/>
                </a:solidFill>
                <a:effectLst/>
                <a:latin typeface="Arial"/>
                <a:ea typeface="Arial"/>
                <a:cs typeface="Arial"/>
                <a:sym typeface="Arial"/>
              </a:rPr>
              <a:t>e</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account,</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login</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and</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add</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chore</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list</a:t>
            </a:r>
            <a:endParaRPr lang="en-US" dirty="0"/>
          </a:p>
        </p:txBody>
      </p:sp>
    </p:spTree>
    <p:extLst>
      <p:ext uri="{BB962C8B-B14F-4D97-AF65-F5344CB8AC3E}">
        <p14:creationId xmlns:p14="http://schemas.microsoft.com/office/powerpoint/2010/main" val="1604463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In our final </a:t>
            </a:r>
            <a:r>
              <a:rPr lang="en-US" altLang="zh-CN" sz="1100" b="0" i="0" u="none" strike="noStrike" cap="none" dirty="0" smtClean="0">
                <a:solidFill>
                  <a:srgbClr val="000000"/>
                </a:solidFill>
                <a:effectLst/>
                <a:latin typeface="Arial"/>
                <a:ea typeface="Arial"/>
                <a:cs typeface="Arial"/>
                <a:sym typeface="Arial"/>
              </a:rPr>
              <a:t>app</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development</a:t>
            </a:r>
            <a:r>
              <a:rPr lang="en-US" sz="1100" b="0" i="0" u="none" strike="noStrike" cap="none" dirty="0" smtClean="0">
                <a:solidFill>
                  <a:srgbClr val="000000"/>
                </a:solidFill>
                <a:effectLst/>
                <a:latin typeface="Arial"/>
                <a:ea typeface="Arial"/>
                <a:cs typeface="Arial"/>
                <a:sym typeface="Arial"/>
              </a:rPr>
              <a:t>, we show </a:t>
            </a:r>
            <a:r>
              <a:rPr lang="en-US" altLang="zh-CN" sz="1100" b="0" i="0" u="none" strike="noStrike" cap="none" dirty="0" smtClean="0">
                <a:solidFill>
                  <a:srgbClr val="000000"/>
                </a:solidFill>
                <a:effectLst/>
                <a:latin typeface="Arial"/>
                <a:ea typeface="Arial"/>
                <a:cs typeface="Arial"/>
                <a:sym typeface="Arial"/>
              </a:rPr>
              <a:t>5</a:t>
            </a:r>
            <a:r>
              <a:rPr lang="en-US" sz="1100" b="0" i="0" u="none" strike="noStrike" cap="none" dirty="0" smtClean="0">
                <a:solidFill>
                  <a:srgbClr val="000000"/>
                </a:solidFill>
                <a:effectLst/>
                <a:latin typeface="Arial"/>
                <a:ea typeface="Arial"/>
                <a:cs typeface="Arial"/>
                <a:sym typeface="Arial"/>
              </a:rPr>
              <a:t> pages and implemented three main functions</a:t>
            </a:r>
            <a:r>
              <a:rPr lang="en-US" altLang="zh-CN" sz="1100" b="0" i="0" u="none" strike="noStrike" cap="none" dirty="0" smtClean="0">
                <a:solidFill>
                  <a:srgbClr val="000000"/>
                </a:solidFill>
                <a:effectLst/>
                <a:latin typeface="Arial"/>
                <a:ea typeface="Arial"/>
                <a:cs typeface="Arial"/>
                <a:sym typeface="Arial"/>
              </a:rPr>
              <a:t>:</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creat</a:t>
            </a:r>
            <a:r>
              <a:rPr lang="en-US" altLang="zh-CN" sz="1100" b="0" i="0" u="none" strike="noStrike" cap="none" baseline="0" dirty="0" smtClean="0">
                <a:solidFill>
                  <a:srgbClr val="000000"/>
                </a:solidFill>
                <a:effectLst/>
                <a:latin typeface="Arial"/>
                <a:ea typeface="Arial"/>
                <a:cs typeface="Arial"/>
                <a:sym typeface="Arial"/>
              </a:rPr>
              <a:t>e</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account,</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login</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and</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add</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a</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chore</a:t>
            </a:r>
            <a:r>
              <a:rPr lang="zh-CN" altLang="en-US" sz="1100" b="0" i="0" u="none" strike="noStrike" cap="none" baseline="0" dirty="0" smtClean="0">
                <a:solidFill>
                  <a:srgbClr val="000000"/>
                </a:solidFill>
                <a:effectLst/>
                <a:latin typeface="Arial"/>
                <a:ea typeface="Arial"/>
                <a:cs typeface="Arial"/>
                <a:sym typeface="Arial"/>
              </a:rPr>
              <a:t> </a:t>
            </a:r>
            <a:r>
              <a:rPr lang="en-US" altLang="zh-CN" sz="1100" b="0" i="0" u="none" strike="noStrike" cap="none" baseline="0" dirty="0" smtClean="0">
                <a:solidFill>
                  <a:srgbClr val="000000"/>
                </a:solidFill>
                <a:effectLst/>
                <a:latin typeface="Arial"/>
                <a:ea typeface="Arial"/>
                <a:cs typeface="Arial"/>
                <a:sym typeface="Arial"/>
              </a:rPr>
              <a:t>list</a:t>
            </a:r>
            <a:endParaRPr lang="en-US" dirty="0"/>
          </a:p>
        </p:txBody>
      </p:sp>
    </p:spTree>
    <p:extLst>
      <p:ext uri="{BB962C8B-B14F-4D97-AF65-F5344CB8AC3E}">
        <p14:creationId xmlns:p14="http://schemas.microsoft.com/office/powerpoint/2010/main" val="1041758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3715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 you see now is the final Implementation</a:t>
            </a:r>
            <a:r>
              <a:rPr lang="zh-CN" altLang="en-US" dirty="0" smtClean="0"/>
              <a:t>。</a:t>
            </a:r>
            <a:endParaRPr lang="en-US" dirty="0"/>
          </a:p>
        </p:txBody>
      </p:sp>
    </p:spTree>
    <p:extLst>
      <p:ext uri="{BB962C8B-B14F-4D97-AF65-F5344CB8AC3E}">
        <p14:creationId xmlns:p14="http://schemas.microsoft.com/office/powerpoint/2010/main" val="1018479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538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91cb1c7882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91cb1c788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sz="1800" dirty="0">
                <a:effectLst/>
                <a:latin typeface="Calibri" panose="020F0502020204030204" pitchFamily="34" charset="0"/>
                <a:ea typeface="DengXian" panose="02010600030101010101" pitchFamily="2" charset="-122"/>
                <a:cs typeface="Arial" panose="020B0604020202020204" pitchFamily="34" charset="0"/>
              </a:rPr>
              <a:t>Our testing has two parts, one is the unit test using</a:t>
            </a:r>
            <a:r>
              <a:rPr lang="zh-CN" altLang="en-US" sz="1800" dirty="0">
                <a:effectLst/>
                <a:latin typeface="Calibri" panose="020F0502020204030204" pitchFamily="34" charset="0"/>
                <a:ea typeface="DengXian" panose="02010600030101010101" pitchFamily="2" charset="-122"/>
                <a:cs typeface="Arial" panose="020B0604020202020204" pitchFamily="34" charset="0"/>
              </a:rPr>
              <a:t> </a:t>
            </a:r>
            <a:r>
              <a:rPr lang="en-NZ" altLang="zh-CN" sz="1800" dirty="0">
                <a:effectLst/>
                <a:latin typeface="Calibri" panose="020F0502020204030204" pitchFamily="34" charset="0"/>
                <a:ea typeface="DengXian" panose="02010600030101010101" pitchFamily="2" charset="-122"/>
                <a:cs typeface="Arial" panose="020B0604020202020204" pitchFamily="34" charset="0"/>
              </a:rPr>
              <a:t>JUnit</a:t>
            </a:r>
            <a:r>
              <a:rPr lang="en-NZ" sz="1800" dirty="0">
                <a:effectLst/>
                <a:latin typeface="Calibri" panose="020F0502020204030204" pitchFamily="34" charset="0"/>
                <a:ea typeface="DengXian" panose="02010600030101010101" pitchFamily="2" charset="-122"/>
                <a:cs typeface="Arial" panose="020B0604020202020204" pitchFamily="34" charset="0"/>
              </a:rPr>
              <a:t>, which tests the validity of functionalities of the app; the other one is a user test which tests whether the app meets the user’s needs and expectations.</a:t>
            </a:r>
          </a:p>
          <a:p>
            <a:endParaRPr lang="en-NZ" sz="1800" dirty="0">
              <a:effectLst/>
              <a:latin typeface="Calibri" panose="020F0502020204030204" pitchFamily="34" charset="0"/>
              <a:ea typeface="DengXian" panose="02010600030101010101" pitchFamily="2" charset="-122"/>
              <a:cs typeface="Arial" panose="020B0604020202020204" pitchFamily="34" charset="0"/>
            </a:endParaRPr>
          </a:p>
          <a:p>
            <a:r>
              <a:rPr lang="en-NZ" sz="1800" dirty="0">
                <a:effectLst/>
                <a:latin typeface="Calibri" panose="020F0502020204030204" pitchFamily="34" charset="0"/>
                <a:ea typeface="DengXian" panose="02010600030101010101" pitchFamily="2" charset="-122"/>
                <a:cs typeface="Arial" panose="020B0604020202020204" pitchFamily="34" charset="0"/>
              </a:rPr>
              <a:t>To run the Junit tests, we modified our codes to make them available for testing, which followed the </a:t>
            </a:r>
            <a:r>
              <a:rPr lang="en-US" sz="1800" b="0" i="0" u="none" strike="noStrike" dirty="0">
                <a:solidFill>
                  <a:srgbClr val="862F4A"/>
                </a:solidFill>
                <a:effectLst/>
                <a:latin typeface="Fira Sans Extra Condensed Medium"/>
              </a:rPr>
              <a:t>Agile Process</a:t>
            </a:r>
            <a:r>
              <a:rPr lang="en-US" sz="1800" b="0" i="0" u="none" strike="noStrike" dirty="0" smtClean="0">
                <a:solidFill>
                  <a:srgbClr val="862F4A"/>
                </a:solidFill>
                <a:effectLst/>
                <a:latin typeface="Fira Sans Extra Condensed Medium"/>
              </a:rPr>
              <a:t>.</a:t>
            </a:r>
          </a:p>
          <a:p>
            <a:r>
              <a:rPr lang="en-US" altLang="zh-CN" sz="1800" b="0" i="0" u="none" strike="noStrike" dirty="0" smtClean="0">
                <a:solidFill>
                  <a:srgbClr val="862F4A"/>
                </a:solidFill>
                <a:effectLst/>
                <a:latin typeface="Fira Sans Extra Condensed Medium"/>
              </a:rPr>
              <a:t>We</a:t>
            </a:r>
            <a:r>
              <a:rPr lang="zh-CN" altLang="en-US" sz="1800" b="0" i="0" u="none" strike="noStrike" dirty="0" smtClean="0">
                <a:solidFill>
                  <a:srgbClr val="862F4A"/>
                </a:solidFill>
                <a:effectLst/>
                <a:latin typeface="Fira Sans Extra Condensed Medium"/>
              </a:rPr>
              <a:t> </a:t>
            </a:r>
            <a:r>
              <a:rPr lang="en-US" altLang="zh-CN" sz="1800" b="0" i="0" u="none" strike="noStrike" dirty="0" smtClean="0">
                <a:solidFill>
                  <a:srgbClr val="862F4A"/>
                </a:solidFill>
                <a:effectLst/>
                <a:latin typeface="Fira Sans Extra Condensed Medium"/>
              </a:rPr>
              <a:t>tested</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all</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three</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functions</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but</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I’ll</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only</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talk</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about</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some</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of</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them</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as</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the</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time</a:t>
            </a:r>
            <a:r>
              <a:rPr lang="zh-CN" altLang="en-US" sz="1800" b="0" i="0" u="none" strike="noStrike" baseline="0" dirty="0" smtClean="0">
                <a:solidFill>
                  <a:srgbClr val="862F4A"/>
                </a:solidFill>
                <a:effectLst/>
                <a:latin typeface="Fira Sans Extra Condensed Medium"/>
              </a:rPr>
              <a:t> </a:t>
            </a:r>
            <a:r>
              <a:rPr lang="en-US" altLang="zh-CN" sz="1800" b="0" i="0" u="none" strike="noStrike" baseline="0" dirty="0" smtClean="0">
                <a:solidFill>
                  <a:srgbClr val="862F4A"/>
                </a:solidFill>
                <a:effectLst/>
                <a:latin typeface="Fira Sans Extra Condensed Medium"/>
              </a:rPr>
              <a:t>limits.</a:t>
            </a:r>
            <a:endParaRPr lang="en-NZ"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40</a:t>
            </a:fld>
            <a:endParaRPr lang="en-NZ"/>
          </a:p>
        </p:txBody>
      </p:sp>
    </p:spTree>
    <p:extLst>
      <p:ext uri="{BB962C8B-B14F-4D97-AF65-F5344CB8AC3E}">
        <p14:creationId xmlns:p14="http://schemas.microsoft.com/office/powerpoint/2010/main" val="525787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400"/>
              </a:spcAft>
            </a:pPr>
            <a:r>
              <a:rPr lang="en-NZ" sz="1600" kern="100" dirty="0">
                <a:effectLst/>
                <a:latin typeface="Calibri" panose="020F0502020204030204" pitchFamily="34" charset="0"/>
                <a:ea typeface="DengXian" panose="02010600030101010101" pitchFamily="2" charset="-122"/>
                <a:cs typeface="Arial" panose="020B0604020202020204" pitchFamily="34" charset="0"/>
              </a:rPr>
              <a:t>For the unit test, we tested the create account functionality first.</a:t>
            </a:r>
          </a:p>
          <a:p>
            <a:pPr>
              <a:lnSpc>
                <a:spcPct val="107000"/>
              </a:lnSpc>
              <a:spcAft>
                <a:spcPts val="400"/>
              </a:spcAft>
            </a:pPr>
            <a:r>
              <a:rPr lang="en-NZ" sz="1600" kern="100" dirty="0">
                <a:effectLst/>
                <a:latin typeface="Calibri" panose="020F0502020204030204" pitchFamily="34" charset="0"/>
                <a:ea typeface="DengXian" panose="02010600030101010101" pitchFamily="2" charset="-122"/>
                <a:cs typeface="Arial" panose="020B0604020202020204" pitchFamily="34" charset="0"/>
              </a:rPr>
              <a:t>Particularly, we expected to confirm if </a:t>
            </a:r>
            <a:r>
              <a:rPr lang="en-US" altLang="zh-CN" sz="1600" kern="100" dirty="0">
                <a:effectLst/>
                <a:latin typeface="Calibri" panose="020F0502020204030204" pitchFamily="34" charset="0"/>
                <a:ea typeface="DengXian" panose="02010600030101010101" pitchFamily="2" charset="-122"/>
                <a:cs typeface="Arial" panose="020B0604020202020204" pitchFamily="34" charset="0"/>
              </a:rPr>
              <a:t>a</a:t>
            </a:r>
            <a:r>
              <a:rPr lang="en-NZ" sz="1600" kern="100" dirty="0">
                <a:effectLst/>
                <a:latin typeface="Calibri" panose="020F0502020204030204" pitchFamily="34" charset="0"/>
                <a:ea typeface="DengXian" panose="02010600030101010101" pitchFamily="2" charset="-122"/>
                <a:cs typeface="Arial" panose="020B0604020202020204" pitchFamily="34" charset="0"/>
              </a:rPr>
              <a:t> new account can be created in these four situations.</a:t>
            </a:r>
          </a:p>
          <a:p>
            <a:pPr>
              <a:lnSpc>
                <a:spcPct val="107000"/>
              </a:lnSpc>
              <a:spcAft>
                <a:spcPts val="400"/>
              </a:spcAft>
            </a:pPr>
            <a:r>
              <a:rPr lang="en-NZ" sz="1600" kern="100" dirty="0">
                <a:effectLst/>
                <a:latin typeface="Calibri" panose="020F0502020204030204" pitchFamily="34" charset="0"/>
                <a:ea typeface="DengXian" panose="02010600030101010101" pitchFamily="2" charset="-122"/>
                <a:cs typeface="Arial" panose="020B0604020202020204" pitchFamily="34" charset="0"/>
              </a:rPr>
              <a:t>The first one is the valid input test, which means the user inputs the valid information.</a:t>
            </a:r>
          </a:p>
          <a:p>
            <a:pPr>
              <a:lnSpc>
                <a:spcPct val="107000"/>
              </a:lnSpc>
              <a:spcAft>
                <a:spcPts val="400"/>
              </a:spcAft>
            </a:pPr>
            <a:r>
              <a:rPr lang="en-NZ" sz="1600" kern="100" dirty="0">
                <a:effectLst/>
                <a:latin typeface="Calibri" panose="020F0502020204030204" pitchFamily="34" charset="0"/>
                <a:ea typeface="DengXian" panose="02010600030101010101" pitchFamily="2" charset="-122"/>
                <a:cs typeface="Arial" panose="020B0604020202020204" pitchFamily="34" charset="0"/>
              </a:rPr>
              <a:t>The next three are the invalid input tests, including the user keeping any of the fields empty, or the password and </a:t>
            </a:r>
            <a:r>
              <a:rPr lang="en-NZ" sz="1600" kern="100" dirty="0" err="1">
                <a:effectLst/>
                <a:latin typeface="Calibri" panose="020F0502020204030204" pitchFamily="34" charset="0"/>
                <a:ea typeface="DengXian" panose="02010600030101010101" pitchFamily="2" charset="-122"/>
                <a:cs typeface="Arial" panose="020B0604020202020204" pitchFamily="34" charset="0"/>
              </a:rPr>
              <a:t>confir</a:t>
            </a:r>
            <a:r>
              <a:rPr lang="en-US" sz="1600" kern="100" dirty="0">
                <a:effectLst/>
                <a:latin typeface="Calibri" panose="020F0502020204030204" pitchFamily="34" charset="0"/>
                <a:ea typeface="DengXian" panose="02010600030101010101" pitchFamily="2" charset="-122"/>
                <a:cs typeface="Arial" panose="020B0604020202020204" pitchFamily="34" charset="0"/>
              </a:rPr>
              <a:t>m</a:t>
            </a:r>
            <a:r>
              <a:rPr lang="en-NZ" sz="1600" kern="100" dirty="0">
                <a:effectLst/>
                <a:latin typeface="Calibri" panose="020F0502020204030204" pitchFamily="34" charset="0"/>
                <a:ea typeface="DengXian" panose="02010600030101010101" pitchFamily="2" charset="-122"/>
                <a:cs typeface="Arial" panose="020B0604020202020204" pitchFamily="34" charset="0"/>
              </a:rPr>
              <a:t> password don’t match, or the email is in the wrong format.</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41</a:t>
            </a:fld>
            <a:endParaRPr lang="en-NZ"/>
          </a:p>
        </p:txBody>
      </p:sp>
    </p:spTree>
    <p:extLst>
      <p:ext uri="{BB962C8B-B14F-4D97-AF65-F5344CB8AC3E}">
        <p14:creationId xmlns:p14="http://schemas.microsoft.com/office/powerpoint/2010/main" val="1841866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kern="100" dirty="0">
                <a:effectLst/>
                <a:latin typeface="Calibri" panose="020F0502020204030204" pitchFamily="34" charset="0"/>
                <a:ea typeface="DengXian" panose="02010600030101010101" pitchFamily="2" charset="-122"/>
                <a:cs typeface="Arial" panose="020B0604020202020204" pitchFamily="34" charset="0"/>
              </a:rPr>
              <a:t>This is the test case when the user fills in the create account form correctly, the account should be created successfully.</a:t>
            </a:r>
          </a:p>
          <a:p>
            <a:endParaRPr lang="en-NZ" dirty="0"/>
          </a:p>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And the test result demonstrated it.</a:t>
            </a:r>
          </a:p>
          <a:p>
            <a:pPr>
              <a:lnSpc>
                <a:spcPct val="107000"/>
              </a:lnSpc>
              <a:spcAft>
                <a:spcPts val="400"/>
              </a:spcAft>
            </a:pPr>
            <a:endParaRPr lang="en-NZ"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We used this test case as the reference for building the test cases of invalid input testing.</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42</a:t>
            </a:fld>
            <a:endParaRPr lang="en-NZ"/>
          </a:p>
        </p:txBody>
      </p:sp>
    </p:spTree>
    <p:extLst>
      <p:ext uri="{BB962C8B-B14F-4D97-AF65-F5344CB8AC3E}">
        <p14:creationId xmlns:p14="http://schemas.microsoft.com/office/powerpoint/2010/main" val="1131779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Then we tested the situation that the user left at least one field empty. </a:t>
            </a:r>
          </a:p>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There are five fields on the create account form, so we have five test cases. </a:t>
            </a:r>
          </a:p>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In these test cases, we only changed one field once which is in the red square as a variable and kept the others consistent with the valid input test case.</a:t>
            </a:r>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kern="100" dirty="0">
                <a:effectLst/>
                <a:latin typeface="Calibri" panose="020F0502020204030204" pitchFamily="34" charset="0"/>
                <a:ea typeface="DengXian" panose="02010600030101010101" pitchFamily="2" charset="-122"/>
                <a:cs typeface="Arial" panose="020B0604020202020204" pitchFamily="34" charset="0"/>
              </a:rPr>
              <a:t>And our app passed all these tests.</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43</a:t>
            </a:fld>
            <a:endParaRPr lang="en-NZ"/>
          </a:p>
        </p:txBody>
      </p:sp>
    </p:spTree>
    <p:extLst>
      <p:ext uri="{BB962C8B-B14F-4D97-AF65-F5344CB8AC3E}">
        <p14:creationId xmlns:p14="http://schemas.microsoft.com/office/powerpoint/2010/main" val="1536709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kern="100" dirty="0">
                <a:effectLst/>
                <a:latin typeface="Calibri" panose="020F0502020204030204" pitchFamily="34" charset="0"/>
                <a:ea typeface="DengXian" panose="02010600030101010101" pitchFamily="2" charset="-122"/>
                <a:cs typeface="Arial" panose="020B0604020202020204" pitchFamily="34" charset="0"/>
              </a:rPr>
              <a:t>For the testing of the unmatched password situation, we changed the confirm password to a different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800" kern="100" dirty="0">
              <a:effectLst/>
              <a:latin typeface="Calibri" panose="020F050202020403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kern="100" dirty="0">
                <a:effectLst/>
                <a:latin typeface="Calibri" panose="020F0502020204030204" pitchFamily="34" charset="0"/>
                <a:ea typeface="DengXian" panose="02010600030101010101" pitchFamily="2" charset="-122"/>
                <a:cs typeface="Arial" panose="020B0604020202020204" pitchFamily="34" charset="0"/>
              </a:rPr>
              <a:t>And the test result is positive.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45</a:t>
            </a:fld>
            <a:endParaRPr lang="en-NZ"/>
          </a:p>
        </p:txBody>
      </p:sp>
    </p:spTree>
    <p:extLst>
      <p:ext uri="{BB962C8B-B14F-4D97-AF65-F5344CB8AC3E}">
        <p14:creationId xmlns:p14="http://schemas.microsoft.com/office/powerpoint/2010/main" val="2031854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At last, we tested the method that limited the email format. </a:t>
            </a:r>
          </a:p>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The code on the bottom is the valid format for the email.</a:t>
            </a:r>
          </a:p>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We used the first test case which is a valid email as the reference for the other test cases. </a:t>
            </a:r>
          </a:p>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We tested the cases that the email was a space or empty or null, or without a domain part, </a:t>
            </a:r>
            <a:r>
              <a:rPr lang="en-US" altLang="zh-CN" sz="1800" kern="100" dirty="0">
                <a:effectLst/>
                <a:latin typeface="Calibri" panose="020F0502020204030204" pitchFamily="34" charset="0"/>
                <a:ea typeface="DengXian" panose="02010600030101010101" pitchFamily="2" charset="-122"/>
                <a:cs typeface="Arial" panose="020B0604020202020204" pitchFamily="34" charset="0"/>
              </a:rPr>
              <a:t>or </a:t>
            </a:r>
            <a:r>
              <a:rPr lang="en-NZ" sz="1800" kern="100" dirty="0">
                <a:effectLst/>
                <a:latin typeface="Calibri" panose="020F0502020204030204" pitchFamily="34" charset="0"/>
                <a:ea typeface="DengXian" panose="02010600030101010101" pitchFamily="2" charset="-122"/>
                <a:cs typeface="Arial" panose="020B0604020202020204" pitchFamily="34" charset="0"/>
              </a:rPr>
              <a:t>without @ or dot, or without both @ and dot, or only contained symbols for the local part and domain part.</a:t>
            </a:r>
          </a:p>
          <a:p>
            <a:endParaRPr lang="en-NZ" dirty="0"/>
          </a:p>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The test result showed a failure for the case that the email only missed a dot, which means the method might not work well for checking this situation. </a:t>
            </a:r>
          </a:p>
          <a:p>
            <a:pPr>
              <a:lnSpc>
                <a:spcPct val="107000"/>
              </a:lnSpc>
              <a:spcAft>
                <a:spcPts val="400"/>
              </a:spcAft>
            </a:pPr>
            <a:endParaRPr lang="en-NZ"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Besides this, other test cases passed the test.</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46</a:t>
            </a:fld>
            <a:endParaRPr lang="en-NZ"/>
          </a:p>
        </p:txBody>
      </p:sp>
    </p:spTree>
    <p:extLst>
      <p:ext uri="{BB962C8B-B14F-4D97-AF65-F5344CB8AC3E}">
        <p14:creationId xmlns:p14="http://schemas.microsoft.com/office/powerpoint/2010/main" val="1442428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add a chore functionalities, we tested if the app responded correctly for both situations inputting the valid information and having any empty filed.</a:t>
            </a:r>
            <a:endParaRPr lang="en-NZ"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48</a:t>
            </a:fld>
            <a:endParaRPr lang="en-NZ"/>
          </a:p>
        </p:txBody>
      </p:sp>
    </p:spTree>
    <p:extLst>
      <p:ext uri="{BB962C8B-B14F-4D97-AF65-F5344CB8AC3E}">
        <p14:creationId xmlns:p14="http://schemas.microsoft.com/office/powerpoint/2010/main" val="1596933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Arial" panose="020B0604020202020204" pitchFamily="34" charset="0"/>
              </a:rPr>
              <a:t>We had two test cases for valid input testing, as the app was designed to have teamwork </a:t>
            </a:r>
            <a:r>
              <a:rPr lang="en-US" altLang="zh-CN" sz="1800" kern="100" dirty="0">
                <a:effectLst/>
                <a:latin typeface="Calibri" panose="020F0502020204030204" pitchFamily="34" charset="0"/>
                <a:ea typeface="DengXian" panose="02010600030101010101" pitchFamily="2" charset="-122"/>
                <a:cs typeface="Arial" panose="020B0604020202020204" pitchFamily="34" charset="0"/>
              </a:rPr>
              <a:t>and</a:t>
            </a:r>
            <a:r>
              <a:rPr lang="en-US" sz="1800" kern="100" dirty="0">
                <a:effectLst/>
                <a:latin typeface="Calibri" panose="020F0502020204030204" pitchFamily="34" charset="0"/>
                <a:ea typeface="DengXian" panose="02010600030101010101" pitchFamily="2" charset="-122"/>
                <a:cs typeface="Arial" panose="020B0604020202020204" pitchFamily="34" charset="0"/>
              </a:rPr>
              <a:t> individual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Arial" panose="020B0604020202020204" pitchFamily="34" charset="0"/>
              </a:rPr>
              <a:t>These two test cases passed the test.</a:t>
            </a:r>
            <a:endParaRPr lang="en-NZ" sz="1800" kern="100" dirty="0">
              <a:effectLst/>
              <a:latin typeface="Calibri" panose="020F050202020403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49</a:t>
            </a:fld>
            <a:endParaRPr lang="en-NZ"/>
          </a:p>
        </p:txBody>
      </p:sp>
    </p:spTree>
    <p:extLst>
      <p:ext uri="{BB962C8B-B14F-4D97-AF65-F5344CB8AC3E}">
        <p14:creationId xmlns:p14="http://schemas.microsoft.com/office/powerpoint/2010/main" val="910460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50</a:t>
            </a:fld>
            <a:endParaRPr lang="en-NZ"/>
          </a:p>
        </p:txBody>
      </p:sp>
    </p:spTree>
    <p:extLst>
      <p:ext uri="{BB962C8B-B14F-4D97-AF65-F5344CB8AC3E}">
        <p14:creationId xmlns:p14="http://schemas.microsoft.com/office/powerpoint/2010/main" val="1834678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400"/>
              </a:spcAft>
            </a:pPr>
            <a:r>
              <a:rPr lang="en-NZ" sz="1800" kern="100" dirty="0">
                <a:effectLst/>
                <a:latin typeface="Calibri" panose="020F0502020204030204" pitchFamily="34" charset="0"/>
                <a:ea typeface="DengXian" panose="02010600030101010101" pitchFamily="2" charset="-122"/>
                <a:cs typeface="Arial" panose="020B0604020202020204" pitchFamily="34" charset="0"/>
              </a:rPr>
              <a:t>For testing the case of the empty field, we used the valid input test cases as the reference to design the test cases for this test. So in each test case in the table, there is one variable which is in the red square. </a:t>
            </a:r>
          </a:p>
          <a:p>
            <a:pPr>
              <a:lnSpc>
                <a:spcPct val="107000"/>
              </a:lnSpc>
              <a:spcAft>
                <a:spcPts val="400"/>
              </a:spcAft>
            </a:pPr>
            <a:r>
              <a:rPr lang="en-US" altLang="zh-CN" sz="1800" kern="100" dirty="0">
                <a:effectLst/>
                <a:latin typeface="Calibri" panose="020F0502020204030204" pitchFamily="34" charset="0"/>
                <a:ea typeface="DengXian" panose="02010600030101010101" pitchFamily="2" charset="-122"/>
                <a:cs typeface="Arial" panose="020B0604020202020204" pitchFamily="34" charset="0"/>
              </a:rPr>
              <a:t>The second last test case </a:t>
            </a:r>
            <a:r>
              <a:rPr lang="en-NZ" sz="1800" kern="100" dirty="0">
                <a:effectLst/>
                <a:latin typeface="Calibri" panose="020F0502020204030204" pitchFamily="34" charset="0"/>
                <a:ea typeface="DengXian" panose="02010600030101010101" pitchFamily="2" charset="-122"/>
                <a:cs typeface="Arial" panose="020B0604020202020204" pitchFamily="34" charset="0"/>
              </a:rPr>
              <a:t>was to test the situation that the teamwork check box was selected but the user didn’t select the team member, and the last one was to test the condition that both teamwork and not teamwork checkboxes were not selected.</a:t>
            </a:r>
          </a:p>
          <a:p>
            <a:pPr>
              <a:lnSpc>
                <a:spcPct val="107000"/>
              </a:lnSpc>
              <a:spcAft>
                <a:spcPts val="400"/>
              </a:spcAft>
            </a:pPr>
            <a:endParaRPr lang="en-NZ" sz="1800" kern="100" dirty="0">
              <a:effectLst/>
              <a:latin typeface="Calibri" panose="020F050202020403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7000"/>
              </a:lnSpc>
              <a:spcBef>
                <a:spcPts val="0"/>
              </a:spcBef>
              <a:spcAft>
                <a:spcPts val="400"/>
              </a:spcAft>
              <a:buClrTx/>
              <a:buSzTx/>
              <a:buFontTx/>
              <a:buNone/>
              <a:tabLst/>
              <a:defRPr/>
            </a:pPr>
            <a:r>
              <a:rPr lang="en-NZ" sz="1800" kern="100" dirty="0">
                <a:effectLst/>
                <a:latin typeface="Calibri" panose="020F0502020204030204" pitchFamily="34" charset="0"/>
                <a:ea typeface="DengXian" panose="02010600030101010101" pitchFamily="2" charset="-122"/>
                <a:cs typeface="Arial" panose="020B0604020202020204" pitchFamily="34" charset="0"/>
              </a:rPr>
              <a:t>All the test cases passed the test.</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51</a:t>
            </a:fld>
            <a:endParaRPr lang="en-NZ"/>
          </a:p>
        </p:txBody>
      </p:sp>
    </p:spTree>
    <p:extLst>
      <p:ext uri="{BB962C8B-B14F-4D97-AF65-F5344CB8AC3E}">
        <p14:creationId xmlns:p14="http://schemas.microsoft.com/office/powerpoint/2010/main" val="981462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17b3607a5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17b3607a5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52</a:t>
            </a:fld>
            <a:endParaRPr lang="en-NZ"/>
          </a:p>
        </p:txBody>
      </p:sp>
    </p:spTree>
    <p:extLst>
      <p:ext uri="{BB962C8B-B14F-4D97-AF65-F5344CB8AC3E}">
        <p14:creationId xmlns:p14="http://schemas.microsoft.com/office/powerpoint/2010/main" val="1165311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0"/>
              </a:spcBef>
              <a:spcAft>
                <a:spcPts val="0"/>
              </a:spcAft>
            </a:pPr>
            <a:r>
              <a:rPr lang="en-US" b="0" dirty="0">
                <a:solidFill>
                  <a:srgbClr val="0E101A"/>
                </a:solidFill>
                <a:effectLst/>
              </a:rPr>
              <a:t>We also did the user test, </a:t>
            </a:r>
            <a:r>
              <a:rPr lang="en-US" b="0" dirty="0" smtClean="0">
                <a:solidFill>
                  <a:srgbClr val="0E101A"/>
                </a:solidFill>
                <a:effectLst/>
              </a:rPr>
              <a:t>the participant</a:t>
            </a:r>
            <a:r>
              <a:rPr lang="zh-CN" altLang="en-US" b="0" dirty="0" smtClean="0">
                <a:solidFill>
                  <a:srgbClr val="0E101A"/>
                </a:solidFill>
                <a:effectLst/>
              </a:rPr>
              <a:t> </a:t>
            </a:r>
            <a:r>
              <a:rPr lang="zh-CN" altLang="en-US" b="0" baseline="0" dirty="0" smtClean="0">
                <a:solidFill>
                  <a:srgbClr val="0E101A"/>
                </a:solidFill>
                <a:effectLst/>
              </a:rPr>
              <a:t> </a:t>
            </a:r>
            <a:r>
              <a:rPr lang="en-US" altLang="zh-CN" b="0" baseline="0" dirty="0" smtClean="0">
                <a:solidFill>
                  <a:srgbClr val="0E101A"/>
                </a:solidFill>
                <a:effectLst/>
              </a:rPr>
              <a:t>did</a:t>
            </a:r>
            <a:r>
              <a:rPr lang="zh-CN" altLang="en-US" b="0" baseline="0" dirty="0" smtClean="0">
                <a:solidFill>
                  <a:srgbClr val="0E101A"/>
                </a:solidFill>
                <a:effectLst/>
              </a:rPr>
              <a:t> </a:t>
            </a:r>
            <a:r>
              <a:rPr lang="en-US" altLang="zh-CN" b="0" baseline="0" dirty="0" smtClean="0">
                <a:solidFill>
                  <a:srgbClr val="0E101A"/>
                </a:solidFill>
                <a:effectLst/>
              </a:rPr>
              <a:t>the</a:t>
            </a:r>
            <a:r>
              <a:rPr lang="zh-CN" altLang="en-US" b="0" baseline="0" dirty="0" smtClean="0">
                <a:solidFill>
                  <a:srgbClr val="0E101A"/>
                </a:solidFill>
                <a:effectLst/>
              </a:rPr>
              <a:t> </a:t>
            </a:r>
            <a:r>
              <a:rPr lang="en-US" altLang="zh-CN" b="0" baseline="0" dirty="0" smtClean="0">
                <a:solidFill>
                  <a:srgbClr val="0E101A"/>
                </a:solidFill>
                <a:effectLst/>
              </a:rPr>
              <a:t>black-out</a:t>
            </a:r>
            <a:r>
              <a:rPr lang="zh-CN" altLang="en-US" b="0" baseline="0" dirty="0" smtClean="0">
                <a:solidFill>
                  <a:srgbClr val="0E101A"/>
                </a:solidFill>
                <a:effectLst/>
              </a:rPr>
              <a:t> </a:t>
            </a:r>
            <a:r>
              <a:rPr lang="en-US" altLang="zh-CN" b="0" baseline="0" dirty="0" smtClean="0">
                <a:solidFill>
                  <a:srgbClr val="0E101A"/>
                </a:solidFill>
                <a:effectLst/>
              </a:rPr>
              <a:t>testing</a:t>
            </a:r>
            <a:r>
              <a:rPr lang="zh-CN" altLang="en-US" b="0" baseline="0" dirty="0" smtClean="0">
                <a:solidFill>
                  <a:srgbClr val="0E101A"/>
                </a:solidFill>
                <a:effectLst/>
              </a:rPr>
              <a:t> </a:t>
            </a:r>
            <a:r>
              <a:rPr lang="en-US" altLang="zh-CN" b="0" baseline="0" dirty="0" smtClean="0">
                <a:solidFill>
                  <a:srgbClr val="0E101A"/>
                </a:solidFill>
                <a:effectLst/>
              </a:rPr>
              <a:t>and</a:t>
            </a:r>
            <a:r>
              <a:rPr lang="zh-CN" altLang="en-US" b="0" baseline="0" dirty="0" smtClean="0">
                <a:solidFill>
                  <a:srgbClr val="0E101A"/>
                </a:solidFill>
                <a:effectLst/>
              </a:rPr>
              <a:t> </a:t>
            </a:r>
            <a:r>
              <a:rPr lang="en-US" b="0" dirty="0" smtClean="0">
                <a:solidFill>
                  <a:srgbClr val="0E101A"/>
                </a:solidFill>
                <a:effectLst/>
              </a:rPr>
              <a:t> </a:t>
            </a:r>
            <a:r>
              <a:rPr lang="en-US" b="0" dirty="0">
                <a:solidFill>
                  <a:srgbClr val="0E101A"/>
                </a:solidFill>
                <a:effectLst/>
              </a:rPr>
              <a:t>found some unexpected problems</a:t>
            </a:r>
            <a:r>
              <a:rPr lang="en-NZ" b="0" dirty="0">
                <a:solidFill>
                  <a:srgbClr val="0E101A"/>
                </a:solidFill>
                <a:effectLst/>
              </a:rPr>
              <a:t>.</a:t>
            </a:r>
            <a:endParaRPr lang="en-NZ" altLang="zh-CN" b="0" dirty="0">
              <a:solidFill>
                <a:srgbClr val="0E101A"/>
              </a:solidFill>
              <a:effectLst/>
            </a:endParaRPr>
          </a:p>
          <a:p>
            <a:pPr>
              <a:spcBef>
                <a:spcPts val="0"/>
              </a:spcBef>
              <a:spcAft>
                <a:spcPts val="0"/>
              </a:spcAft>
            </a:pPr>
            <a:endParaRPr lang="en-US" b="0" dirty="0">
              <a:solidFill>
                <a:srgbClr val="0E101A"/>
              </a:solidFill>
              <a:effectLst/>
            </a:endParaRPr>
          </a:p>
          <a:p>
            <a:pPr>
              <a:spcBef>
                <a:spcPts val="0"/>
              </a:spcBef>
              <a:spcAft>
                <a:spcPts val="0"/>
              </a:spcAft>
            </a:pPr>
            <a:r>
              <a:rPr lang="en-US" b="0" dirty="0">
                <a:solidFill>
                  <a:srgbClr val="0E101A"/>
                </a:solidFill>
                <a:effectLst/>
              </a:rPr>
              <a:t>For the user test of the create account functionality, there are three failure cases, first one is the user filled in the form with space only, an account was created successfully, and another one is even if the email format was invalid, a new account could be created as well, and the last one is when the error message was shown on the app, the user could still fill in the form.</a:t>
            </a:r>
          </a:p>
          <a:p>
            <a:pPr>
              <a:spcBef>
                <a:spcPts val="0"/>
              </a:spcBef>
              <a:spcAft>
                <a:spcPts val="0"/>
              </a:spcAft>
            </a:pPr>
            <a:r>
              <a:rPr lang="en-US" b="0" dirty="0">
                <a:solidFill>
                  <a:srgbClr val="0E101A"/>
                </a:solidFill>
                <a:effectLst/>
              </a:rPr>
              <a:t/>
            </a:r>
            <a:br>
              <a:rPr lang="en-US" b="0" dirty="0">
                <a:solidFill>
                  <a:srgbClr val="0E101A"/>
                </a:solidFill>
                <a:effectLst/>
              </a:rPr>
            </a:br>
            <a:endParaRPr lang="en-US" b="0" dirty="0">
              <a:solidFill>
                <a:srgbClr val="0E101A"/>
              </a:solidFill>
              <a:effectLst/>
            </a:endParaRPr>
          </a:p>
          <a:p>
            <a:pPr>
              <a:spcBef>
                <a:spcPts val="0"/>
              </a:spcBef>
              <a:spcAft>
                <a:spcPts val="0"/>
              </a:spcAft>
            </a:pPr>
            <a:r>
              <a:rPr lang="en-US" b="0" dirty="0">
                <a:solidFill>
                  <a:srgbClr val="0E101A"/>
                </a:solidFill>
                <a:effectLst/>
              </a:rPr>
              <a:t>To test the login functionality, the </a:t>
            </a:r>
            <a:r>
              <a:rPr lang="en-US" altLang="zh-CN" b="0" dirty="0" err="1">
                <a:solidFill>
                  <a:srgbClr val="0E101A"/>
                </a:solidFill>
                <a:effectLst/>
              </a:rPr>
              <a:t>paticipant</a:t>
            </a:r>
            <a:r>
              <a:rPr lang="en-US" b="0" dirty="0">
                <a:solidFill>
                  <a:srgbClr val="0E101A"/>
                </a:solidFill>
                <a:effectLst/>
              </a:rPr>
              <a:t> input the wrong email or household name but still logged in the account.</a:t>
            </a:r>
          </a:p>
          <a:p>
            <a:pPr>
              <a:spcBef>
                <a:spcPts val="0"/>
              </a:spcBef>
              <a:spcAft>
                <a:spcPts val="0"/>
              </a:spcAft>
            </a:pPr>
            <a:endParaRPr lang="en-US" b="0" dirty="0">
              <a:solidFill>
                <a:srgbClr val="0E101A"/>
              </a:solidFill>
              <a:effectLst/>
            </a:endParaRPr>
          </a:p>
          <a:p>
            <a:pPr>
              <a:spcBef>
                <a:spcPts val="0"/>
              </a:spcBef>
              <a:spcAft>
                <a:spcPts val="0"/>
              </a:spcAft>
            </a:pPr>
            <a:r>
              <a:rPr lang="en-US" b="0" dirty="0">
                <a:solidFill>
                  <a:srgbClr val="0E101A"/>
                </a:solidFill>
                <a:effectLst/>
              </a:rPr>
              <a:t>Following the </a:t>
            </a:r>
            <a:r>
              <a:rPr lang="en-US" sz="1800" b="0" i="0" u="none" strike="noStrike" dirty="0">
                <a:solidFill>
                  <a:srgbClr val="862F4A"/>
                </a:solidFill>
                <a:effectLst/>
                <a:latin typeface="Fira Sans Extra Condensed Medium"/>
              </a:rPr>
              <a:t>Agile Process, </a:t>
            </a:r>
            <a:r>
              <a:rPr lang="en-US" sz="1800" b="0" i="0" u="none" strike="noStrike" dirty="0">
                <a:solidFill>
                  <a:srgbClr val="0E101A"/>
                </a:solidFill>
                <a:effectLst/>
                <a:latin typeface="Fira Sans Extra Condensed Medium"/>
              </a:rPr>
              <a:t>w</a:t>
            </a:r>
            <a:r>
              <a:rPr lang="en-US" b="0" dirty="0">
                <a:solidFill>
                  <a:srgbClr val="0E101A"/>
                </a:solidFill>
                <a:effectLst/>
              </a:rPr>
              <a:t>e improved our codes according to these feedbacks.</a:t>
            </a:r>
          </a:p>
          <a:p>
            <a:endParaRPr lang="en-NZ" b="0"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5BC8C20-6AA7-4F14-84BC-F1D9671B6292}" type="slidenum">
              <a:rPr lang="en-NZ" smtClean="0"/>
              <a:t>53</a:t>
            </a:fld>
            <a:endParaRPr lang="en-NZ"/>
          </a:p>
        </p:txBody>
      </p:sp>
    </p:spTree>
    <p:extLst>
      <p:ext uri="{BB962C8B-B14F-4D97-AF65-F5344CB8AC3E}">
        <p14:creationId xmlns:p14="http://schemas.microsoft.com/office/powerpoint/2010/main" val="58952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1cb1c788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1cb1c788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107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17b3607a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917b3607a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1cb1c788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1cb1c788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1cb1c788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1cb1c788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1.</a:t>
            </a:r>
            <a:r>
              <a:rPr lang="zh-CN" altLang="en-US" dirty="0"/>
              <a:t> </a:t>
            </a:r>
            <a:r>
              <a:rPr lang="en-US" altLang="zh-CN" dirty="0"/>
              <a:t>Technical</a:t>
            </a:r>
            <a:r>
              <a:rPr lang="zh-CN" altLang="en-US" dirty="0"/>
              <a:t> </a:t>
            </a:r>
            <a:r>
              <a:rPr lang="en-US" altLang="zh-CN" dirty="0"/>
              <a:t>challenge</a:t>
            </a:r>
            <a:r>
              <a:rPr lang="zh-CN" altLang="en-US" dirty="0"/>
              <a:t> </a:t>
            </a:r>
            <a:r>
              <a:rPr lang="en-US" altLang="zh-CN" dirty="0"/>
              <a:t>-</a:t>
            </a:r>
            <a:r>
              <a:rPr lang="zh-CN" altLang="en-US" dirty="0"/>
              <a:t> </a:t>
            </a:r>
            <a:r>
              <a:rPr lang="en-NZ" sz="1800" dirty="0">
                <a:effectLst/>
                <a:latin typeface="Times New Roman" panose="02020603050405020304" pitchFamily="18" charset="0"/>
                <a:ea typeface="DengXian" panose="02010600030101010101" pitchFamily="2" charset="-122"/>
              </a:rPr>
              <a:t>We need to build a database for the chore app as there will be data of different members to be store and shared among them. </a:t>
            </a:r>
          </a:p>
          <a:p>
            <a:pPr marL="0" lvl="0" indent="0" algn="l" rtl="0">
              <a:spcBef>
                <a:spcPts val="0"/>
              </a:spcBef>
              <a:spcAft>
                <a:spcPts val="0"/>
              </a:spcAft>
              <a:buNone/>
            </a:pPr>
            <a:r>
              <a:rPr lang="en-US" altLang="zh-CN" dirty="0"/>
              <a:t>2.</a:t>
            </a:r>
            <a:r>
              <a:rPr lang="zh-CN" altLang="en-US" dirty="0"/>
              <a:t> </a:t>
            </a:r>
            <a:r>
              <a:rPr lang="en-US" altLang="zh-CN" dirty="0"/>
              <a:t>App</a:t>
            </a:r>
            <a:r>
              <a:rPr lang="zh-CN" altLang="en-US" dirty="0"/>
              <a:t> </a:t>
            </a:r>
            <a:r>
              <a:rPr lang="en-US" altLang="zh-CN" dirty="0"/>
              <a:t>store</a:t>
            </a:r>
            <a:r>
              <a:rPr lang="zh-CN" altLang="en-US" dirty="0"/>
              <a:t> </a:t>
            </a:r>
            <a:r>
              <a:rPr lang="en-US" altLang="zh-CN" dirty="0"/>
              <a:t>rejection</a:t>
            </a:r>
            <a:r>
              <a:rPr lang="zh-CN" altLang="en-US" dirty="0"/>
              <a:t> </a:t>
            </a:r>
            <a:r>
              <a:rPr lang="en-US" altLang="zh-CN" dirty="0"/>
              <a:t>-</a:t>
            </a:r>
            <a:r>
              <a:rPr lang="zh-CN" altLang="en-US" dirty="0"/>
              <a:t> </a:t>
            </a:r>
            <a:r>
              <a:rPr lang="en-NZ" sz="1800" dirty="0">
                <a:effectLst/>
                <a:latin typeface="Times New Roman" panose="02020603050405020304" pitchFamily="18" charset="0"/>
                <a:ea typeface="DengXian" panose="02010600030101010101" pitchFamily="2" charset="-122"/>
              </a:rPr>
              <a:t>The app may be at risk of rejection when submitted to the app store, such as the Apple App Store or Google Play Store due to various reasons, including non-compliance with app store guidelines, technical issues, or content violations, or because the app is too similar to other apps already in the app store.</a:t>
            </a:r>
            <a:r>
              <a:rPr lang="en-NZ" dirty="0">
                <a:effectLst/>
              </a:rPr>
              <a:t> </a:t>
            </a:r>
          </a:p>
          <a:p>
            <a:pPr marL="0" lvl="0" indent="0" algn="l" rtl="0">
              <a:spcBef>
                <a:spcPts val="0"/>
              </a:spcBef>
              <a:spcAft>
                <a:spcPts val="0"/>
              </a:spcAft>
              <a:buNone/>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3.</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NZ" sz="1800" kern="100" dirty="0">
                <a:effectLst/>
                <a:latin typeface="Times New Roman" panose="02020603050405020304" pitchFamily="18" charset="0"/>
                <a:ea typeface="DengXian" panose="02010600030101010101" pitchFamily="2" charset="-122"/>
                <a:cs typeface="Times New Roman" panose="02020603050405020304" pitchFamily="18" charset="0"/>
              </a:rPr>
              <a:t>User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adoption</a:t>
            </a:r>
            <a:r>
              <a:rPr lang="en-NZ" sz="1800" kern="100" dirty="0">
                <a:effectLst/>
                <a:latin typeface="Times New Roman" panose="02020603050405020304" pitchFamily="18" charset="0"/>
                <a:ea typeface="DengXian" panose="02010600030101010101" pitchFamily="2" charset="-122"/>
                <a:cs typeface="Times New Roman" panose="02020603050405020304" pitchFamily="18" charset="0"/>
              </a:rPr>
              <a:t> - Low User Acceptance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Times New Roman" panose="02020603050405020304" pitchFamily="18" charset="0"/>
                <a:ea typeface="DengXian" panose="02010600030101010101" pitchFamily="2" charset="-122"/>
              </a:rPr>
              <a:t>users</a:t>
            </a:r>
            <a:r>
              <a:rPr lang="en-NZ" sz="1800" dirty="0">
                <a:effectLst/>
                <a:latin typeface="Times New Roman" panose="02020603050405020304" pitchFamily="18" charset="0"/>
                <a:ea typeface="DengXian" panose="02010600030101010101" pitchFamily="2" charset="-122"/>
              </a:rPr>
              <a:t> may not like the chore app’s interface design or functionalities, leading to low user acceptance.</a:t>
            </a:r>
            <a:r>
              <a:rPr lang="en-NZ" dirty="0">
                <a:effectLst/>
              </a:rPr>
              <a:t> </a:t>
            </a:r>
          </a:p>
          <a:p>
            <a:pPr marL="0" lvl="0" indent="0" algn="l" rtl="0">
              <a:spcBef>
                <a:spcPts val="0"/>
              </a:spcBef>
              <a:spcAft>
                <a:spcPts val="0"/>
              </a:spcAft>
              <a:buNone/>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4.</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NZ" sz="1800" kern="100" dirty="0">
                <a:effectLst/>
                <a:latin typeface="Times New Roman" panose="02020603050405020304" pitchFamily="18" charset="0"/>
                <a:ea typeface="DengXian" panose="02010600030101010101" pitchFamily="2" charset="-122"/>
                <a:cs typeface="Times New Roman" panose="02020603050405020304" pitchFamily="18" charset="0"/>
              </a:rPr>
              <a:t>Budget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control</a:t>
            </a:r>
            <a:r>
              <a:rPr lang="en-NZ"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risk</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NZ" sz="1800" dirty="0">
                <a:effectLst/>
                <a:latin typeface="Times New Roman" panose="02020603050405020304" pitchFamily="18" charset="0"/>
                <a:ea typeface="DengXian" panose="02010600030101010101" pitchFamily="2" charset="-122"/>
              </a:rPr>
              <a:t>chore app may challenges due to insufficient financial resources, budget cuts, or unexpected financial constraints.</a:t>
            </a:r>
            <a:endParaRPr lang="en-NZ"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CN" sz="1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6.</a:t>
            </a:r>
            <a:r>
              <a:rPr lang="zh-CN" altLang="en-US" sz="1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NZ" sz="1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Time Control Risk</a:t>
            </a:r>
            <a:r>
              <a:rPr lang="zh-CN" altLang="en-US" sz="1800"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800" kern="1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r>
              <a:rPr lang="en-NZ" sz="1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The chore app</a:t>
            </a:r>
            <a:r>
              <a:rPr lang="en-NZ" sz="1800" b="1"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NZ" sz="1800" kern="100" dirty="0">
                <a:solidFill>
                  <a:srgbClr val="FFFFFF"/>
                </a:solidFill>
                <a:effectLst/>
                <a:latin typeface="Times New Roman" panose="02020603050405020304" pitchFamily="18" charset="0"/>
                <a:ea typeface="DengXian" panose="02010600030101010101" pitchFamily="2" charset="-122"/>
                <a:cs typeface="Times New Roman" panose="02020603050405020304" pitchFamily="18" charset="0"/>
              </a:rPr>
              <a:t> may not be completed according to the planned schedule or deadline due to various reasons, such as insufficient resources, technical issues, change requests, developing team members unwell, problems occurred due to the first time cooperating on Git, external disruptions, etc.</a:t>
            </a:r>
          </a:p>
          <a:p>
            <a:pPr marL="0" lvl="0" indent="0" algn="l" rtl="0">
              <a:spcBef>
                <a:spcPts val="0"/>
              </a:spcBef>
              <a:spcAft>
                <a:spcPts val="0"/>
              </a:spcAft>
              <a:buNone/>
            </a:pPr>
            <a:r>
              <a:rPr lang="en-US" altLang="zh-CN" sz="1800" dirty="0">
                <a:effectLst/>
                <a:latin typeface="Times New Roman" panose="02020603050405020304" pitchFamily="18" charset="0"/>
                <a:ea typeface="DengXian" panose="02010600030101010101" pitchFamily="2" charset="-122"/>
              </a:rPr>
              <a:t>6.</a:t>
            </a:r>
            <a:r>
              <a:rPr lang="zh-CN" altLang="en-US" sz="1800" dirty="0">
                <a:effectLst/>
                <a:latin typeface="Times New Roman" panose="02020603050405020304" pitchFamily="18" charset="0"/>
                <a:ea typeface="DengXian" panose="02010600030101010101" pitchFamily="2" charset="-122"/>
              </a:rPr>
              <a:t> </a:t>
            </a:r>
            <a:r>
              <a:rPr lang="en-NZ" sz="1800" dirty="0">
                <a:effectLst/>
                <a:latin typeface="Times New Roman" panose="02020603050405020304" pitchFamily="18" charset="0"/>
                <a:ea typeface="DengXian" panose="02010600030101010101" pitchFamily="2" charset="-122"/>
              </a:rPr>
              <a:t>Competitive Pressure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t>
            </a:r>
            <a:r>
              <a:rPr lang="zh-CN" altLang="en-US" sz="1800" dirty="0">
                <a:effectLst/>
                <a:latin typeface="Times New Roman" panose="02020603050405020304" pitchFamily="18" charset="0"/>
                <a:ea typeface="DengXian" panose="02010600030101010101" pitchFamily="2" charset="-122"/>
              </a:rPr>
              <a:t> </a:t>
            </a:r>
            <a:r>
              <a:rPr lang="en-NZ" sz="1800" dirty="0">
                <a:effectLst/>
                <a:latin typeface="Times New Roman" panose="02020603050405020304" pitchFamily="18" charset="0"/>
                <a:ea typeface="DengXian" panose="02010600030101010101" pitchFamily="2" charset="-122"/>
              </a:rPr>
              <a:t>Other competitors may introduce similar chore management apps, leading to intense competition.</a:t>
            </a:r>
            <a:r>
              <a:rPr lang="en-NZ" sz="3200" dirty="0">
                <a:effectLst/>
              </a:rPr>
              <a:t> </a:t>
            </a:r>
            <a:endParaRPr lang="en-NZ"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NZ" dirty="0"/>
          </a:p>
        </p:txBody>
      </p:sp>
    </p:spTree>
    <p:extLst>
      <p:ext uri="{BB962C8B-B14F-4D97-AF65-F5344CB8AC3E}">
        <p14:creationId xmlns:p14="http://schemas.microsoft.com/office/powerpoint/2010/main" val="89489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50dae9e7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50dae9e7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Scoring</a:t>
            </a:r>
            <a:r>
              <a:rPr lang="zh-CN" altLang="en-US" dirty="0"/>
              <a:t> </a:t>
            </a:r>
            <a:r>
              <a:rPr lang="en-US" altLang="zh-CN" dirty="0"/>
              <a:t>guide</a:t>
            </a:r>
            <a:r>
              <a:rPr lang="zh-CN" altLang="en-US" dirty="0"/>
              <a:t> </a:t>
            </a:r>
            <a:r>
              <a:rPr lang="en-US" altLang="zh-CN" dirty="0"/>
              <a:t>for</a:t>
            </a:r>
            <a:r>
              <a:rPr lang="zh-CN" altLang="en-US" dirty="0"/>
              <a:t> </a:t>
            </a:r>
            <a:r>
              <a:rPr lang="en-US" altLang="zh-CN" dirty="0"/>
              <a:t>pairwise</a:t>
            </a:r>
            <a:r>
              <a:rPr lang="zh-CN" altLang="en-US" dirty="0"/>
              <a:t> </a:t>
            </a:r>
            <a:r>
              <a:rPr lang="en-US" altLang="zh-CN" dirty="0"/>
              <a:t>comparison</a:t>
            </a:r>
            <a:endParaRPr dirty="0"/>
          </a:p>
        </p:txBody>
      </p:sp>
    </p:spTree>
    <p:extLst>
      <p:ext uri="{BB962C8B-B14F-4D97-AF65-F5344CB8AC3E}">
        <p14:creationId xmlns:p14="http://schemas.microsoft.com/office/powerpoint/2010/main" val="91081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609975" y="1394700"/>
            <a:ext cx="4824000" cy="216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500"/>
              <a:buFont typeface="Fira Sans Extra Condensed Medium"/>
              <a:buNone/>
              <a:defRPr sz="4500">
                <a:latin typeface="Fira Sans Extra Condensed Medium"/>
                <a:ea typeface="Fira Sans Extra Condensed Medium"/>
                <a:cs typeface="Fira Sans Extra Condensed Medium"/>
                <a:sym typeface="Fira Sans Extra Condensed Medium"/>
              </a:defRPr>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11" name="Google Shape;11;p2"/>
          <p:cNvSpPr txBox="1">
            <a:spLocks noGrp="1"/>
          </p:cNvSpPr>
          <p:nvPr>
            <p:ph type="subTitle" idx="1"/>
          </p:nvPr>
        </p:nvSpPr>
        <p:spPr>
          <a:xfrm>
            <a:off x="4488600" y="3330900"/>
            <a:ext cx="3945300" cy="41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algn="r" rtl="0">
              <a:lnSpc>
                <a:spcPct val="100000"/>
              </a:lnSpc>
              <a:spcBef>
                <a:spcPts val="0"/>
              </a:spcBef>
              <a:spcAft>
                <a:spcPts val="0"/>
              </a:spcAft>
              <a:buSzPts val="1500"/>
              <a:buNone/>
              <a:defRPr sz="1500"/>
            </a:lvl2pPr>
            <a:lvl3pPr lvl="2" algn="r" rtl="0">
              <a:lnSpc>
                <a:spcPct val="100000"/>
              </a:lnSpc>
              <a:spcBef>
                <a:spcPts val="0"/>
              </a:spcBef>
              <a:spcAft>
                <a:spcPts val="0"/>
              </a:spcAft>
              <a:buSzPts val="1500"/>
              <a:buNone/>
              <a:defRPr sz="1500"/>
            </a:lvl3pPr>
            <a:lvl4pPr lvl="3" algn="r" rtl="0">
              <a:lnSpc>
                <a:spcPct val="100000"/>
              </a:lnSpc>
              <a:spcBef>
                <a:spcPts val="0"/>
              </a:spcBef>
              <a:spcAft>
                <a:spcPts val="0"/>
              </a:spcAft>
              <a:buSzPts val="1500"/>
              <a:buNone/>
              <a:defRPr sz="1500"/>
            </a:lvl4pPr>
            <a:lvl5pPr lvl="4" algn="r" rtl="0">
              <a:lnSpc>
                <a:spcPct val="100000"/>
              </a:lnSpc>
              <a:spcBef>
                <a:spcPts val="0"/>
              </a:spcBef>
              <a:spcAft>
                <a:spcPts val="0"/>
              </a:spcAft>
              <a:buSzPts val="1500"/>
              <a:buNone/>
              <a:defRPr sz="1500"/>
            </a:lvl5pPr>
            <a:lvl6pPr lvl="5" algn="r" rtl="0">
              <a:lnSpc>
                <a:spcPct val="100000"/>
              </a:lnSpc>
              <a:spcBef>
                <a:spcPts val="0"/>
              </a:spcBef>
              <a:spcAft>
                <a:spcPts val="0"/>
              </a:spcAft>
              <a:buSzPts val="1500"/>
              <a:buNone/>
              <a:defRPr sz="1500"/>
            </a:lvl6pPr>
            <a:lvl7pPr lvl="6" algn="r" rtl="0">
              <a:lnSpc>
                <a:spcPct val="100000"/>
              </a:lnSpc>
              <a:spcBef>
                <a:spcPts val="0"/>
              </a:spcBef>
              <a:spcAft>
                <a:spcPts val="0"/>
              </a:spcAft>
              <a:buSzPts val="1500"/>
              <a:buNone/>
              <a:defRPr sz="1500"/>
            </a:lvl7pPr>
            <a:lvl8pPr lvl="7" algn="r" rtl="0">
              <a:lnSpc>
                <a:spcPct val="100000"/>
              </a:lnSpc>
              <a:spcBef>
                <a:spcPts val="0"/>
              </a:spcBef>
              <a:spcAft>
                <a:spcPts val="0"/>
              </a:spcAft>
              <a:buSzPts val="1500"/>
              <a:buNone/>
              <a:defRPr sz="1500"/>
            </a:lvl8pPr>
            <a:lvl9pPr lvl="8" algn="r" rtl="0">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23850" algn="ctr">
              <a:spcBef>
                <a:spcPts val="1600"/>
              </a:spcBef>
              <a:spcAft>
                <a:spcPts val="0"/>
              </a:spcAft>
              <a:buSzPts val="1500"/>
              <a:buChar char="○"/>
              <a:defRPr/>
            </a:lvl2pPr>
            <a:lvl3pPr marL="1371600" lvl="2" indent="-323850" algn="ctr">
              <a:spcBef>
                <a:spcPts val="1600"/>
              </a:spcBef>
              <a:spcAft>
                <a:spcPts val="0"/>
              </a:spcAft>
              <a:buSzPts val="1500"/>
              <a:buChar char="■"/>
              <a:defRPr/>
            </a:lvl3pPr>
            <a:lvl4pPr marL="1828800" lvl="3" indent="-323850" algn="ctr">
              <a:spcBef>
                <a:spcPts val="1600"/>
              </a:spcBef>
              <a:spcAft>
                <a:spcPts val="0"/>
              </a:spcAft>
              <a:buSzPts val="1500"/>
              <a:buChar char="●"/>
              <a:defRPr/>
            </a:lvl4pPr>
            <a:lvl5pPr marL="2286000" lvl="4" indent="-323850" algn="ctr">
              <a:spcBef>
                <a:spcPts val="1600"/>
              </a:spcBef>
              <a:spcAft>
                <a:spcPts val="0"/>
              </a:spcAft>
              <a:buSzPts val="1500"/>
              <a:buChar char="○"/>
              <a:defRPr/>
            </a:lvl5pPr>
            <a:lvl6pPr marL="2743200" lvl="5" indent="-323850" algn="ctr">
              <a:spcBef>
                <a:spcPts val="1600"/>
              </a:spcBef>
              <a:spcAft>
                <a:spcPts val="0"/>
              </a:spcAft>
              <a:buSzPts val="1500"/>
              <a:buChar char="■"/>
              <a:defRPr/>
            </a:lvl6pPr>
            <a:lvl7pPr marL="3200400" lvl="6" indent="-323850" algn="ctr">
              <a:spcBef>
                <a:spcPts val="1600"/>
              </a:spcBef>
              <a:spcAft>
                <a:spcPts val="0"/>
              </a:spcAft>
              <a:buSzPts val="1500"/>
              <a:buChar char="●"/>
              <a:defRPr/>
            </a:lvl7pPr>
            <a:lvl8pPr marL="3657600" lvl="7" indent="-323850" algn="ctr">
              <a:spcBef>
                <a:spcPts val="1600"/>
              </a:spcBef>
              <a:spcAft>
                <a:spcPts val="0"/>
              </a:spcAft>
              <a:buSzPts val="1500"/>
              <a:buChar char="○"/>
              <a:defRPr/>
            </a:lvl8pPr>
            <a:lvl9pPr marL="4114800" lvl="8" indent="-323850" algn="ctr">
              <a:spcBef>
                <a:spcPts val="1600"/>
              </a:spcBef>
              <a:spcAft>
                <a:spcPts val="1600"/>
              </a:spcAft>
              <a:buSzPts val="15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C02DBC-3D16-D4AB-9DEE-B591AA11AED6}"/>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xmlns="" id="{5C74EEE1-C55C-1C61-EA2F-1869E69F4F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xmlns="" id="{B0CAEB55-5419-E528-92C2-D280F67A284E}"/>
              </a:ext>
            </a:extLst>
          </p:cNvPr>
          <p:cNvSpPr>
            <a:spLocks noGrp="1"/>
          </p:cNvSpPr>
          <p:nvPr>
            <p:ph type="dt" sz="half" idx="10"/>
          </p:nvPr>
        </p:nvSpPr>
        <p:spPr>
          <a:xfrm>
            <a:off x="628650" y="4767263"/>
            <a:ext cx="2057400" cy="273844"/>
          </a:xfrm>
          <a:prstGeom prst="rect">
            <a:avLst/>
          </a:prstGeom>
        </p:spPr>
        <p:txBody>
          <a:bodyPr/>
          <a:lstStyle/>
          <a:p>
            <a:fld id="{57C2DBE9-EC77-4004-9086-42B74B2E72BD}" type="datetimeFigureOut">
              <a:rPr lang="en-NZ" smtClean="0"/>
              <a:t>9/11/23</a:t>
            </a:fld>
            <a:endParaRPr lang="en-NZ"/>
          </a:p>
        </p:txBody>
      </p:sp>
      <p:sp>
        <p:nvSpPr>
          <p:cNvPr id="5" name="Footer Placeholder 4">
            <a:extLst>
              <a:ext uri="{FF2B5EF4-FFF2-40B4-BE49-F238E27FC236}">
                <a16:creationId xmlns:a16="http://schemas.microsoft.com/office/drawing/2014/main" xmlns="" id="{F1A4F68B-BEEE-6B44-8F02-09C315D45D50}"/>
              </a:ext>
            </a:extLst>
          </p:cNvPr>
          <p:cNvSpPr>
            <a:spLocks noGrp="1"/>
          </p:cNvSpPr>
          <p:nvPr>
            <p:ph type="ftr" sz="quarter" idx="11"/>
          </p:nvPr>
        </p:nvSpPr>
        <p:spPr>
          <a:xfrm>
            <a:off x="3028950" y="4767263"/>
            <a:ext cx="3086100" cy="273844"/>
          </a:xfrm>
          <a:prstGeom prst="rect">
            <a:avLst/>
          </a:prstGeom>
        </p:spPr>
        <p:txBody>
          <a:bodyPr/>
          <a:lstStyle/>
          <a:p>
            <a:endParaRPr lang="en-NZ"/>
          </a:p>
        </p:txBody>
      </p:sp>
      <p:sp>
        <p:nvSpPr>
          <p:cNvPr id="6" name="Slide Number Placeholder 5">
            <a:extLst>
              <a:ext uri="{FF2B5EF4-FFF2-40B4-BE49-F238E27FC236}">
                <a16:creationId xmlns:a16="http://schemas.microsoft.com/office/drawing/2014/main" xmlns="" id="{52ADF586-A7F1-03EB-F4A7-C20F07E4DEEF}"/>
              </a:ext>
            </a:extLst>
          </p:cNvPr>
          <p:cNvSpPr>
            <a:spLocks noGrp="1"/>
          </p:cNvSpPr>
          <p:nvPr>
            <p:ph type="sldNum" sz="quarter" idx="12"/>
          </p:nvPr>
        </p:nvSpPr>
        <p:spPr/>
        <p:txBody>
          <a:bodyPr/>
          <a:lstStyle/>
          <a:p>
            <a:fld id="{49C5FF3B-1FE8-4C74-B67F-8B572033746D}" type="slidenum">
              <a:rPr lang="en-NZ" smtClean="0"/>
              <a:t>‹#›</a:t>
            </a:fld>
            <a:endParaRPr lang="en-NZ"/>
          </a:p>
        </p:txBody>
      </p:sp>
    </p:spTree>
    <p:extLst>
      <p:ext uri="{BB962C8B-B14F-4D97-AF65-F5344CB8AC3E}">
        <p14:creationId xmlns:p14="http://schemas.microsoft.com/office/powerpoint/2010/main" val="194931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23850">
              <a:spcBef>
                <a:spcPts val="1600"/>
              </a:spcBef>
              <a:spcAft>
                <a:spcPts val="0"/>
              </a:spcAft>
              <a:buSzPts val="1500"/>
              <a:buChar char="○"/>
              <a:defRPr/>
            </a:lvl2pPr>
            <a:lvl3pPr marL="1371600" lvl="2" indent="-323850">
              <a:spcBef>
                <a:spcPts val="1600"/>
              </a:spcBef>
              <a:spcAft>
                <a:spcPts val="0"/>
              </a:spcAft>
              <a:buSzPts val="1500"/>
              <a:buChar char="■"/>
              <a:defRPr/>
            </a:lvl3pPr>
            <a:lvl4pPr marL="1828800" lvl="3" indent="-323850">
              <a:spcBef>
                <a:spcPts val="1600"/>
              </a:spcBef>
              <a:spcAft>
                <a:spcPts val="0"/>
              </a:spcAft>
              <a:buSzPts val="1500"/>
              <a:buChar char="●"/>
              <a:defRPr/>
            </a:lvl4pPr>
            <a:lvl5pPr marL="2286000" lvl="4" indent="-323850">
              <a:spcBef>
                <a:spcPts val="1600"/>
              </a:spcBef>
              <a:spcAft>
                <a:spcPts val="0"/>
              </a:spcAft>
              <a:buSzPts val="1500"/>
              <a:buChar char="○"/>
              <a:defRPr/>
            </a:lvl5pPr>
            <a:lvl6pPr marL="2743200" lvl="5" indent="-323850">
              <a:spcBef>
                <a:spcPts val="1600"/>
              </a:spcBef>
              <a:spcAft>
                <a:spcPts val="0"/>
              </a:spcAft>
              <a:buSzPts val="1500"/>
              <a:buChar char="■"/>
              <a:defRPr/>
            </a:lvl6pPr>
            <a:lvl7pPr marL="3200400" lvl="6" indent="-323850">
              <a:spcBef>
                <a:spcPts val="1600"/>
              </a:spcBef>
              <a:spcAft>
                <a:spcPts val="0"/>
              </a:spcAft>
              <a:buSzPts val="1500"/>
              <a:buChar char="●"/>
              <a:defRPr/>
            </a:lvl7pPr>
            <a:lvl8pPr marL="3657600" lvl="7" indent="-323850">
              <a:spcBef>
                <a:spcPts val="1600"/>
              </a:spcBef>
              <a:spcAft>
                <a:spcPts val="0"/>
              </a:spcAft>
              <a:buSzPts val="1500"/>
              <a:buChar char="○"/>
              <a:defRPr/>
            </a:lvl8pPr>
            <a:lvl9pPr marL="4114800" lvl="8" indent="-323850">
              <a:spcBef>
                <a:spcPts val="1600"/>
              </a:spcBef>
              <a:spcAft>
                <a:spcPts val="1600"/>
              </a:spcAft>
              <a:buSzPts val="15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710275" y="318923"/>
            <a:ext cx="77235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Fira Sans Extra Condensed Medium"/>
              <a:buNone/>
              <a:defRPr>
                <a:latin typeface="Fira Sans Extra Condensed Medium"/>
                <a:ea typeface="Fira Sans Extra Condensed Medium"/>
                <a:cs typeface="Fira Sans Extra Condensed Medium"/>
                <a:sym typeface="Fira Sans Extra Condensed Medium"/>
              </a:defRPr>
            </a:lvl1pPr>
            <a:lvl2pPr lvl="1" algn="ctr" rtl="0">
              <a:spcBef>
                <a:spcPts val="0"/>
              </a:spcBef>
              <a:spcAft>
                <a:spcPts val="0"/>
              </a:spcAft>
              <a:buSzPts val="2800"/>
              <a:buFont typeface="Fira Sans Extra Condensed Medium"/>
              <a:buNone/>
              <a:defRPr>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2800"/>
              <a:buFont typeface="Fira Sans Extra Condensed Medium"/>
              <a:buNone/>
              <a:defRPr>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2800"/>
              <a:buFont typeface="Fira Sans Extra Condensed Medium"/>
              <a:buNone/>
              <a:defRPr>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2800"/>
              <a:buFont typeface="Fira Sans Extra Condensed Medium"/>
              <a:buNone/>
              <a:defRPr>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2800"/>
              <a:buFont typeface="Fira Sans Extra Condensed Medium"/>
              <a:buNone/>
              <a:defRPr>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2800"/>
              <a:buFont typeface="Fira Sans Extra Condensed Medium"/>
              <a:buNone/>
              <a:defRPr>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2800"/>
              <a:buFont typeface="Fira Sans Extra Condensed Medium"/>
              <a:buNone/>
              <a:defRPr>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2800"/>
              <a:buFont typeface="Fira Sans Extra Condensed Medium"/>
              <a:buNone/>
              <a:defRPr>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SzPts val="1500"/>
              <a:buChar char="●"/>
              <a:defRPr/>
            </a:lvl1pPr>
            <a:lvl2pPr marL="914400" lvl="1" indent="-323850">
              <a:spcBef>
                <a:spcPts val="1600"/>
              </a:spcBef>
              <a:spcAft>
                <a:spcPts val="0"/>
              </a:spcAft>
              <a:buSzPts val="1500"/>
              <a:buChar char="○"/>
              <a:defRPr/>
            </a:lvl2pPr>
            <a:lvl3pPr marL="1371600" lvl="2" indent="-323850">
              <a:spcBef>
                <a:spcPts val="1600"/>
              </a:spcBef>
              <a:spcAft>
                <a:spcPts val="0"/>
              </a:spcAft>
              <a:buSzPts val="1500"/>
              <a:buChar char="■"/>
              <a:defRPr/>
            </a:lvl3pPr>
            <a:lvl4pPr marL="1828800" lvl="3" indent="-323850">
              <a:spcBef>
                <a:spcPts val="1600"/>
              </a:spcBef>
              <a:spcAft>
                <a:spcPts val="0"/>
              </a:spcAft>
              <a:buSzPts val="1500"/>
              <a:buChar char="●"/>
              <a:defRPr/>
            </a:lvl4pPr>
            <a:lvl5pPr marL="2286000" lvl="4" indent="-323850">
              <a:spcBef>
                <a:spcPts val="1600"/>
              </a:spcBef>
              <a:spcAft>
                <a:spcPts val="0"/>
              </a:spcAft>
              <a:buSzPts val="1500"/>
              <a:buChar char="○"/>
              <a:defRPr/>
            </a:lvl5pPr>
            <a:lvl6pPr marL="2743200" lvl="5" indent="-323850">
              <a:spcBef>
                <a:spcPts val="1600"/>
              </a:spcBef>
              <a:spcAft>
                <a:spcPts val="0"/>
              </a:spcAft>
              <a:buSzPts val="1500"/>
              <a:buChar char="■"/>
              <a:defRPr/>
            </a:lvl6pPr>
            <a:lvl7pPr marL="3200400" lvl="6" indent="-323850">
              <a:spcBef>
                <a:spcPts val="1600"/>
              </a:spcBef>
              <a:spcAft>
                <a:spcPts val="0"/>
              </a:spcAft>
              <a:buSzPts val="1500"/>
              <a:buChar char="●"/>
              <a:defRPr/>
            </a:lvl7pPr>
            <a:lvl8pPr marL="3657600" lvl="7" indent="-323850">
              <a:spcBef>
                <a:spcPts val="1600"/>
              </a:spcBef>
              <a:spcAft>
                <a:spcPts val="0"/>
              </a:spcAft>
              <a:buSzPts val="1500"/>
              <a:buChar char="○"/>
              <a:defRPr/>
            </a:lvl8pPr>
            <a:lvl9pPr marL="4114800" lvl="8" indent="-323850">
              <a:spcBef>
                <a:spcPts val="1600"/>
              </a:spcBef>
              <a:spcAft>
                <a:spcPts val="1600"/>
              </a:spcAft>
              <a:buSzPts val="15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5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Fira Sans"/>
              <a:buChar char="●"/>
              <a:defRPr sz="1500">
                <a:solidFill>
                  <a:schemeClr val="dk1"/>
                </a:solidFill>
                <a:latin typeface="Fira Sans"/>
                <a:ea typeface="Fira Sans"/>
                <a:cs typeface="Fira Sans"/>
                <a:sym typeface="Fira Sans"/>
              </a:defRPr>
            </a:lvl1pPr>
            <a:lvl2pPr marL="914400" lvl="1" indent="-323850">
              <a:lnSpc>
                <a:spcPct val="115000"/>
              </a:lnSpc>
              <a:spcBef>
                <a:spcPts val="1600"/>
              </a:spcBef>
              <a:spcAft>
                <a:spcPts val="0"/>
              </a:spcAft>
              <a:buClr>
                <a:schemeClr val="dk1"/>
              </a:buClr>
              <a:buSzPts val="1500"/>
              <a:buFont typeface="Fira Sans"/>
              <a:buChar char="○"/>
              <a:defRPr sz="1500">
                <a:solidFill>
                  <a:schemeClr val="dk1"/>
                </a:solidFill>
                <a:latin typeface="Fira Sans"/>
                <a:ea typeface="Fira Sans"/>
                <a:cs typeface="Fira Sans"/>
                <a:sym typeface="Fira Sans"/>
              </a:defRPr>
            </a:lvl2pPr>
            <a:lvl3pPr marL="1371600" lvl="2" indent="-323850">
              <a:lnSpc>
                <a:spcPct val="115000"/>
              </a:lnSpc>
              <a:spcBef>
                <a:spcPts val="1600"/>
              </a:spcBef>
              <a:spcAft>
                <a:spcPts val="0"/>
              </a:spcAft>
              <a:buClr>
                <a:schemeClr val="dk1"/>
              </a:buClr>
              <a:buSzPts val="1500"/>
              <a:buFont typeface="Fira Sans"/>
              <a:buChar char="■"/>
              <a:defRPr sz="1500">
                <a:solidFill>
                  <a:schemeClr val="dk1"/>
                </a:solidFill>
                <a:latin typeface="Fira Sans"/>
                <a:ea typeface="Fira Sans"/>
                <a:cs typeface="Fira Sans"/>
                <a:sym typeface="Fira Sans"/>
              </a:defRPr>
            </a:lvl3pPr>
            <a:lvl4pPr marL="1828800" lvl="3" indent="-323850">
              <a:lnSpc>
                <a:spcPct val="115000"/>
              </a:lnSpc>
              <a:spcBef>
                <a:spcPts val="1600"/>
              </a:spcBef>
              <a:spcAft>
                <a:spcPts val="0"/>
              </a:spcAft>
              <a:buClr>
                <a:schemeClr val="dk1"/>
              </a:buClr>
              <a:buSzPts val="1500"/>
              <a:buFont typeface="Fira Sans"/>
              <a:buChar char="●"/>
              <a:defRPr sz="1500">
                <a:solidFill>
                  <a:schemeClr val="dk1"/>
                </a:solidFill>
                <a:latin typeface="Fira Sans"/>
                <a:ea typeface="Fira Sans"/>
                <a:cs typeface="Fira Sans"/>
                <a:sym typeface="Fira Sans"/>
              </a:defRPr>
            </a:lvl4pPr>
            <a:lvl5pPr marL="2286000" lvl="4" indent="-323850">
              <a:lnSpc>
                <a:spcPct val="115000"/>
              </a:lnSpc>
              <a:spcBef>
                <a:spcPts val="1600"/>
              </a:spcBef>
              <a:spcAft>
                <a:spcPts val="0"/>
              </a:spcAft>
              <a:buClr>
                <a:schemeClr val="dk1"/>
              </a:buClr>
              <a:buSzPts val="1500"/>
              <a:buFont typeface="Fira Sans"/>
              <a:buChar char="○"/>
              <a:defRPr sz="1500">
                <a:solidFill>
                  <a:schemeClr val="dk1"/>
                </a:solidFill>
                <a:latin typeface="Fira Sans"/>
                <a:ea typeface="Fira Sans"/>
                <a:cs typeface="Fira Sans"/>
                <a:sym typeface="Fira Sans"/>
              </a:defRPr>
            </a:lvl5pPr>
            <a:lvl6pPr marL="2743200" lvl="5" indent="-323850">
              <a:lnSpc>
                <a:spcPct val="115000"/>
              </a:lnSpc>
              <a:spcBef>
                <a:spcPts val="1600"/>
              </a:spcBef>
              <a:spcAft>
                <a:spcPts val="0"/>
              </a:spcAft>
              <a:buClr>
                <a:schemeClr val="dk1"/>
              </a:buClr>
              <a:buSzPts val="1500"/>
              <a:buFont typeface="Fira Sans"/>
              <a:buChar char="■"/>
              <a:defRPr sz="1500">
                <a:solidFill>
                  <a:schemeClr val="dk1"/>
                </a:solidFill>
                <a:latin typeface="Fira Sans"/>
                <a:ea typeface="Fira Sans"/>
                <a:cs typeface="Fira Sans"/>
                <a:sym typeface="Fira Sans"/>
              </a:defRPr>
            </a:lvl6pPr>
            <a:lvl7pPr marL="3200400" lvl="6" indent="-323850">
              <a:lnSpc>
                <a:spcPct val="115000"/>
              </a:lnSpc>
              <a:spcBef>
                <a:spcPts val="1600"/>
              </a:spcBef>
              <a:spcAft>
                <a:spcPts val="0"/>
              </a:spcAft>
              <a:buClr>
                <a:schemeClr val="dk1"/>
              </a:buClr>
              <a:buSzPts val="1500"/>
              <a:buFont typeface="Fira Sans"/>
              <a:buChar char="●"/>
              <a:defRPr sz="1500">
                <a:solidFill>
                  <a:schemeClr val="dk1"/>
                </a:solidFill>
                <a:latin typeface="Fira Sans"/>
                <a:ea typeface="Fira Sans"/>
                <a:cs typeface="Fira Sans"/>
                <a:sym typeface="Fira Sans"/>
              </a:defRPr>
            </a:lvl7pPr>
            <a:lvl8pPr marL="3657600" lvl="7" indent="-323850">
              <a:lnSpc>
                <a:spcPct val="115000"/>
              </a:lnSpc>
              <a:spcBef>
                <a:spcPts val="1600"/>
              </a:spcBef>
              <a:spcAft>
                <a:spcPts val="0"/>
              </a:spcAft>
              <a:buClr>
                <a:schemeClr val="dk1"/>
              </a:buClr>
              <a:buSzPts val="1500"/>
              <a:buFont typeface="Fira Sans"/>
              <a:buChar char="○"/>
              <a:defRPr sz="1500">
                <a:solidFill>
                  <a:schemeClr val="dk1"/>
                </a:solidFill>
                <a:latin typeface="Fira Sans"/>
                <a:ea typeface="Fira Sans"/>
                <a:cs typeface="Fira Sans"/>
                <a:sym typeface="Fira Sans"/>
              </a:defRPr>
            </a:lvl8pPr>
            <a:lvl9pPr marL="4114800" lvl="8" indent="-323850">
              <a:lnSpc>
                <a:spcPct val="115000"/>
              </a:lnSpc>
              <a:spcBef>
                <a:spcPts val="1600"/>
              </a:spcBef>
              <a:spcAft>
                <a:spcPts val="1600"/>
              </a:spcAft>
              <a:buClr>
                <a:schemeClr val="dk1"/>
              </a:buClr>
              <a:buSzPts val="1500"/>
              <a:buFont typeface="Fira Sans"/>
              <a:buChar char="■"/>
              <a:defRPr sz="1500">
                <a:solidFill>
                  <a:schemeClr val="dk1"/>
                </a:solidFill>
                <a:latin typeface="Fira Sans"/>
                <a:ea typeface="Fira Sans"/>
                <a:cs typeface="Fira Sans"/>
                <a:sym typeface="Fira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microsoft.com/office/2007/relationships/hdphoto" Target="../media/hdphoto8.wdp"/><Relationship Id="rId6" Type="http://schemas.openxmlformats.org/officeDocument/2006/relationships/image" Target="../media/image4.png"/><Relationship Id="rId7" Type="http://schemas.microsoft.com/office/2007/relationships/hdphoto" Target="../media/hdphoto9.wdp"/><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9.wdp"/><Relationship Id="rId5" Type="http://schemas.openxmlformats.org/officeDocument/2006/relationships/image" Target="../media/image3.png"/><Relationship Id="rId6" Type="http://schemas.microsoft.com/office/2007/relationships/hdphoto" Target="../media/hdphoto8.wdp"/><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png"/><Relationship Id="rId6" Type="http://schemas.microsoft.com/office/2007/relationships/hdphoto" Target="../media/hdphoto10.wdp"/><Relationship Id="rId7" Type="http://schemas.openxmlformats.org/officeDocument/2006/relationships/image" Target="../media/image4.png"/><Relationship Id="rId8" Type="http://schemas.microsoft.com/office/2007/relationships/hdphoto" Target="../media/hdphoto11.wdp"/><Relationship Id="rId9"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jpeg"/><Relationship Id="rId7" Type="http://schemas.openxmlformats.org/officeDocument/2006/relationships/image" Target="../media/image18.png"/><Relationship Id="rId8" Type="http://schemas.microsoft.com/office/2007/relationships/hdphoto" Target="../media/hdphoto12.wdp"/><Relationship Id="rId9" Type="http://schemas.openxmlformats.org/officeDocument/2006/relationships/image" Target="../media/image19.png"/><Relationship Id="rId10"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19.xml"/><Relationship Id="rId5" Type="http://schemas.openxmlformats.org/officeDocument/2006/relationships/image" Target="../media/image20.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11" Type="http://schemas.microsoft.com/office/2007/relationships/hdphoto" Target="../media/hdphoto14.wdp"/><Relationship Id="rId12" Type="http://schemas.openxmlformats.org/officeDocument/2006/relationships/image" Target="../media/image23.png"/><Relationship Id="rId13" Type="http://schemas.microsoft.com/office/2007/relationships/hdphoto" Target="../media/hdphoto15.wdp"/><Relationship Id="rId14" Type="http://schemas.openxmlformats.org/officeDocument/2006/relationships/image" Target="../media/image24.png"/><Relationship Id="rId1" Type="http://schemas.microsoft.com/office/2007/relationships/media" Target="../media/media2.mp4"/><Relationship Id="rId2" Type="http://schemas.openxmlformats.org/officeDocument/2006/relationships/video" Target="../media/media2.mp4"/><Relationship Id="rId3" Type="http://schemas.microsoft.com/office/2007/relationships/media" Target="../media/media3.mp4"/><Relationship Id="rId4" Type="http://schemas.openxmlformats.org/officeDocument/2006/relationships/video" Target="../media/media3.mp4"/><Relationship Id="rId5" Type="http://schemas.openxmlformats.org/officeDocument/2006/relationships/slideLayout" Target="../slideLayouts/slideLayout5.xml"/><Relationship Id="rId6" Type="http://schemas.openxmlformats.org/officeDocument/2006/relationships/notesSlide" Target="../notesSlides/notesSlide20.xml"/><Relationship Id="rId7" Type="http://schemas.openxmlformats.org/officeDocument/2006/relationships/image" Target="../media/image21.png"/><Relationship Id="rId8" Type="http://schemas.openxmlformats.org/officeDocument/2006/relationships/image" Target="../media/image18.png"/><Relationship Id="rId9" Type="http://schemas.microsoft.com/office/2007/relationships/hdphoto" Target="../media/hdphoto13.wdp"/><Relationship Id="rId10"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1.xml"/><Relationship Id="rId5" Type="http://schemas.openxmlformats.org/officeDocument/2006/relationships/image" Target="../media/image25.png"/><Relationship Id="rId6" Type="http://schemas.openxmlformats.org/officeDocument/2006/relationships/image" Target="../media/image3.png"/><Relationship Id="rId7" Type="http://schemas.microsoft.com/office/2007/relationships/hdphoto" Target="../media/hdphoto16.wdp"/><Relationship Id="rId8" Type="http://schemas.openxmlformats.org/officeDocument/2006/relationships/image" Target="../media/image4.png"/><Relationship Id="rId9" Type="http://schemas.microsoft.com/office/2007/relationships/hdphoto" Target="../media/hdphoto17.wdp"/><Relationship Id="rId1" Type="http://schemas.microsoft.com/office/2007/relationships/media" Target="../media/media4.mp4"/><Relationship Id="rId2" Type="http://schemas.openxmlformats.org/officeDocument/2006/relationships/video" Target="../media/media4.mp4"/></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6.wdp"/><Relationship Id="rId5" Type="http://schemas.openxmlformats.org/officeDocument/2006/relationships/image" Target="../media/image4.png"/><Relationship Id="rId6" Type="http://schemas.microsoft.com/office/2007/relationships/hdphoto" Target="../media/hdphoto17.wdp"/><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6.wdp"/><Relationship Id="rId5" Type="http://schemas.openxmlformats.org/officeDocument/2006/relationships/image" Target="../media/image4.png"/><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18.wdp"/><Relationship Id="rId1" Type="http://schemas.openxmlformats.org/officeDocument/2006/relationships/slideLayout" Target="../slideLayouts/slideLayout5.xml"/><Relationship Id="rId2"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microsoft.com/office/2007/relationships/hdphoto" Target="../media/hdphoto19.wdp"/><Relationship Id="rId4" Type="http://schemas.openxmlformats.org/officeDocument/2006/relationships/image" Target="../media/image4.png"/><Relationship Id="rId5" Type="http://schemas.microsoft.com/office/2007/relationships/hdphoto" Target="../media/hdphoto20.wdp"/><Relationship Id="rId6"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microsoft.com/office/2007/relationships/hdphoto" Target="../media/hdphoto16.wdp"/><Relationship Id="rId4" Type="http://schemas.openxmlformats.org/officeDocument/2006/relationships/image" Target="../media/image4.png"/><Relationship Id="rId5" Type="http://schemas.microsoft.com/office/2007/relationships/hdphoto" Target="../media/hdphoto21.wdp"/><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1" Type="http://schemas.openxmlformats.org/officeDocument/2006/relationships/slideLayout" Target="../slideLayouts/slideLayout5.xml"/><Relationship Id="rId2"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6.png"/><Relationship Id="rId7"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mailto:aaa@sina.com" TargetMode="External"/><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hyperlink" Target="mailto:aaa@sina.com" TargetMode="External"/><Relationship Id="rId4"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mailto:aaa@sina.com" TargetMode="External"/><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microsoft.com/office/2007/relationships/hdphoto" Target="../media/hdphoto2.wdp"/><Relationship Id="rId6" Type="http://schemas.openxmlformats.org/officeDocument/2006/relationships/image" Target="../media/image4.png"/><Relationship Id="rId7"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5" Type="http://schemas.microsoft.com/office/2007/relationships/hdphoto" Target="../media/hdphoto4.wdp"/><Relationship Id="rId6" Type="http://schemas.openxmlformats.org/officeDocument/2006/relationships/image" Target="../media/image4.png"/><Relationship Id="rId7" Type="http://schemas.microsoft.com/office/2007/relationships/hdphoto" Target="../media/hdphoto5.wdp"/><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6.wdp"/><Relationship Id="rId5" Type="http://schemas.openxmlformats.org/officeDocument/2006/relationships/image" Target="../media/image4.png"/><Relationship Id="rId6" Type="http://schemas.microsoft.com/office/2007/relationships/hdphoto" Target="../media/hdphoto7.wdp"/><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2" name="Picture 1"/>
          <p:cNvPicPr>
            <a:picLocks noChangeAspect="1"/>
          </p:cNvPicPr>
          <p:nvPr/>
        </p:nvPicPr>
        <p:blipFill>
          <a:blip r:embed="rId3">
            <a:alphaModFix amt="5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4758512" y="-314761"/>
            <a:ext cx="5215353" cy="4959026"/>
          </a:xfrm>
          <a:prstGeom prst="rect">
            <a:avLst/>
          </a:prstGeom>
        </p:spPr>
      </p:pic>
      <p:sp>
        <p:nvSpPr>
          <p:cNvPr id="57" name="Google Shape;57;p15"/>
          <p:cNvSpPr txBox="1">
            <a:spLocks noGrp="1"/>
          </p:cNvSpPr>
          <p:nvPr>
            <p:ph type="ctrTitle"/>
          </p:nvPr>
        </p:nvSpPr>
        <p:spPr>
          <a:xfrm>
            <a:off x="4046463" y="1840205"/>
            <a:ext cx="4824000" cy="114883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3">
                    <a:lumMod val="75000"/>
                  </a:schemeClr>
                </a:solidFill>
                <a:latin typeface="+mj-lt"/>
              </a:rPr>
              <a:t>ChoreHarmony</a:t>
            </a:r>
            <a:endParaRPr b="1" dirty="0">
              <a:solidFill>
                <a:schemeClr val="accent3">
                  <a:lumMod val="75000"/>
                </a:schemeClr>
              </a:solidFill>
              <a:latin typeface="+mj-lt"/>
            </a:endParaRPr>
          </a:p>
        </p:txBody>
      </p:sp>
      <p:sp>
        <p:nvSpPr>
          <p:cNvPr id="58" name="Google Shape;58;p15"/>
          <p:cNvSpPr txBox="1">
            <a:spLocks noGrp="1"/>
          </p:cNvSpPr>
          <p:nvPr>
            <p:ph type="subTitle" idx="1"/>
          </p:nvPr>
        </p:nvSpPr>
        <p:spPr>
          <a:xfrm>
            <a:off x="4914768" y="3880889"/>
            <a:ext cx="3945300" cy="41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3">
                    <a:lumMod val="60000"/>
                    <a:lumOff val="40000"/>
                  </a:schemeClr>
                </a:solidFill>
                <a:latin typeface="+mn-lt"/>
                <a:ea typeface="Fira Sans"/>
                <a:cs typeface="Fira Sans"/>
                <a:sym typeface="Fira Sans"/>
              </a:rPr>
              <a:t>A to-do list fighting inequality</a:t>
            </a:r>
            <a:endParaRPr sz="1800" b="1" dirty="0">
              <a:solidFill>
                <a:schemeClr val="accent3">
                  <a:lumMod val="60000"/>
                  <a:lumOff val="40000"/>
                </a:schemeClr>
              </a:solidFill>
              <a:latin typeface="+mn-lt"/>
              <a:ea typeface="Fira Sans"/>
              <a:cs typeface="Fira Sans"/>
              <a:sym typeface="Fira Sans"/>
            </a:endParaRPr>
          </a:p>
        </p:txBody>
      </p:sp>
      <p:grpSp>
        <p:nvGrpSpPr>
          <p:cNvPr id="59" name="Google Shape;59;p15"/>
          <p:cNvGrpSpPr/>
          <p:nvPr/>
        </p:nvGrpSpPr>
        <p:grpSpPr>
          <a:xfrm>
            <a:off x="61002" y="365997"/>
            <a:ext cx="5215353" cy="4321141"/>
            <a:chOff x="-1629762" y="-430244"/>
            <a:chExt cx="6696935" cy="6003989"/>
          </a:xfrm>
        </p:grpSpPr>
        <p:sp>
          <p:nvSpPr>
            <p:cNvPr id="60" name="Google Shape;60;p15"/>
            <p:cNvSpPr/>
            <p:nvPr/>
          </p:nvSpPr>
          <p:spPr>
            <a:xfrm>
              <a:off x="-931804" y="800507"/>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629762" y="2026152"/>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911862" y="3260551"/>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193962" y="4490011"/>
              <a:ext cx="5261135"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107725" y="984032"/>
              <a:ext cx="703709" cy="703709"/>
            </a:xfrm>
            <a:custGeom>
              <a:avLst/>
              <a:gdLst/>
              <a:ahLst/>
              <a:cxnLst/>
              <a:rect l="l" t="t" r="r" b="b"/>
              <a:pathLst>
                <a:path w="30626" h="30626" extrusionOk="0">
                  <a:moveTo>
                    <a:pt x="9068" y="0"/>
                  </a:moveTo>
                  <a:cubicBezTo>
                    <a:pt x="4048" y="0"/>
                    <a:pt x="1" y="4203"/>
                    <a:pt x="1" y="9223"/>
                  </a:cubicBezTo>
                  <a:lnTo>
                    <a:pt x="1" y="21558"/>
                  </a:lnTo>
                  <a:cubicBezTo>
                    <a:pt x="1" y="26578"/>
                    <a:pt x="4048" y="30625"/>
                    <a:pt x="9068" y="30625"/>
                  </a:cubicBezTo>
                  <a:lnTo>
                    <a:pt x="21403" y="30625"/>
                  </a:lnTo>
                  <a:cubicBezTo>
                    <a:pt x="26423" y="30625"/>
                    <a:pt x="30626" y="26578"/>
                    <a:pt x="30626" y="21558"/>
                  </a:cubicBezTo>
                  <a:lnTo>
                    <a:pt x="30626" y="9223"/>
                  </a:lnTo>
                  <a:cubicBezTo>
                    <a:pt x="30626" y="4203"/>
                    <a:pt x="26423" y="0"/>
                    <a:pt x="21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409767" y="2217076"/>
              <a:ext cx="703709" cy="703709"/>
            </a:xfrm>
            <a:custGeom>
              <a:avLst/>
              <a:gdLst/>
              <a:ahLst/>
              <a:cxnLst/>
              <a:rect l="l" t="t" r="r" b="b"/>
              <a:pathLst>
                <a:path w="30626" h="30626" extrusionOk="0">
                  <a:moveTo>
                    <a:pt x="9068" y="0"/>
                  </a:moveTo>
                  <a:cubicBezTo>
                    <a:pt x="4048" y="0"/>
                    <a:pt x="1" y="4047"/>
                    <a:pt x="1" y="9223"/>
                  </a:cubicBezTo>
                  <a:lnTo>
                    <a:pt x="1" y="21403"/>
                  </a:lnTo>
                  <a:cubicBezTo>
                    <a:pt x="1" y="26578"/>
                    <a:pt x="4048" y="30625"/>
                    <a:pt x="9068" y="30625"/>
                  </a:cubicBezTo>
                  <a:lnTo>
                    <a:pt x="21403" y="30625"/>
                  </a:lnTo>
                  <a:cubicBezTo>
                    <a:pt x="26423" y="30625"/>
                    <a:pt x="30626" y="26578"/>
                    <a:pt x="30626" y="21403"/>
                  </a:cubicBezTo>
                  <a:lnTo>
                    <a:pt x="30626" y="9223"/>
                  </a:lnTo>
                  <a:cubicBezTo>
                    <a:pt x="30626" y="4047"/>
                    <a:pt x="26423" y="0"/>
                    <a:pt x="21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3127667" y="3450120"/>
              <a:ext cx="703709" cy="704605"/>
            </a:xfrm>
            <a:custGeom>
              <a:avLst/>
              <a:gdLst/>
              <a:ahLst/>
              <a:cxnLst/>
              <a:rect l="l" t="t" r="r" b="b"/>
              <a:pathLst>
                <a:path w="30626" h="30665" extrusionOk="0">
                  <a:moveTo>
                    <a:pt x="9068" y="0"/>
                  </a:moveTo>
                  <a:cubicBezTo>
                    <a:pt x="4048" y="0"/>
                    <a:pt x="1" y="4047"/>
                    <a:pt x="1" y="9067"/>
                  </a:cubicBezTo>
                  <a:lnTo>
                    <a:pt x="1" y="21403"/>
                  </a:lnTo>
                  <a:cubicBezTo>
                    <a:pt x="1" y="26422"/>
                    <a:pt x="4048" y="30664"/>
                    <a:pt x="9068" y="30664"/>
                  </a:cubicBezTo>
                  <a:lnTo>
                    <a:pt x="21403" y="30664"/>
                  </a:lnTo>
                  <a:cubicBezTo>
                    <a:pt x="26423" y="30664"/>
                    <a:pt x="30626" y="26422"/>
                    <a:pt x="30626" y="21403"/>
                  </a:cubicBezTo>
                  <a:lnTo>
                    <a:pt x="30626" y="9067"/>
                  </a:lnTo>
                  <a:cubicBezTo>
                    <a:pt x="30626" y="4047"/>
                    <a:pt x="26423" y="0"/>
                    <a:pt x="21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845567" y="4679579"/>
              <a:ext cx="703709" cy="704605"/>
            </a:xfrm>
            <a:custGeom>
              <a:avLst/>
              <a:gdLst/>
              <a:ahLst/>
              <a:cxnLst/>
              <a:rect l="l" t="t" r="r" b="b"/>
              <a:pathLst>
                <a:path w="30626" h="30665" extrusionOk="0">
                  <a:moveTo>
                    <a:pt x="9068" y="0"/>
                  </a:moveTo>
                  <a:cubicBezTo>
                    <a:pt x="4048" y="0"/>
                    <a:pt x="1" y="4047"/>
                    <a:pt x="1" y="9262"/>
                  </a:cubicBezTo>
                  <a:lnTo>
                    <a:pt x="1" y="21403"/>
                  </a:lnTo>
                  <a:cubicBezTo>
                    <a:pt x="1" y="26578"/>
                    <a:pt x="4048" y="30664"/>
                    <a:pt x="9068" y="30664"/>
                  </a:cubicBezTo>
                  <a:lnTo>
                    <a:pt x="21403" y="30664"/>
                  </a:lnTo>
                  <a:cubicBezTo>
                    <a:pt x="26423" y="30664"/>
                    <a:pt x="30626" y="26578"/>
                    <a:pt x="30626" y="21403"/>
                  </a:cubicBezTo>
                  <a:lnTo>
                    <a:pt x="30626" y="9262"/>
                  </a:lnTo>
                  <a:cubicBezTo>
                    <a:pt x="30626" y="4047"/>
                    <a:pt x="26423" y="0"/>
                    <a:pt x="21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13904" y="-430244"/>
              <a:ext cx="5261135"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825625" y="-276632"/>
              <a:ext cx="703709" cy="703709"/>
            </a:xfrm>
            <a:custGeom>
              <a:avLst/>
              <a:gdLst/>
              <a:ahLst/>
              <a:cxnLst/>
              <a:rect l="l" t="t" r="r" b="b"/>
              <a:pathLst>
                <a:path w="30626" h="30626" extrusionOk="0">
                  <a:moveTo>
                    <a:pt x="9068" y="0"/>
                  </a:moveTo>
                  <a:cubicBezTo>
                    <a:pt x="4048" y="0"/>
                    <a:pt x="1" y="4203"/>
                    <a:pt x="1" y="9223"/>
                  </a:cubicBezTo>
                  <a:lnTo>
                    <a:pt x="1" y="21558"/>
                  </a:lnTo>
                  <a:cubicBezTo>
                    <a:pt x="1" y="26578"/>
                    <a:pt x="4048" y="30625"/>
                    <a:pt x="9068" y="30625"/>
                  </a:cubicBezTo>
                  <a:lnTo>
                    <a:pt x="21403" y="30625"/>
                  </a:lnTo>
                  <a:cubicBezTo>
                    <a:pt x="26423" y="30625"/>
                    <a:pt x="30626" y="26578"/>
                    <a:pt x="30626" y="21558"/>
                  </a:cubicBezTo>
                  <a:lnTo>
                    <a:pt x="30626" y="9223"/>
                  </a:lnTo>
                  <a:cubicBezTo>
                    <a:pt x="30626" y="4203"/>
                    <a:pt x="26423" y="0"/>
                    <a:pt x="21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462715" y="23561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1" name="Google Shape;71;p15"/>
            <p:cNvSpPr/>
            <p:nvPr/>
          </p:nvSpPr>
          <p:spPr>
            <a:xfrm>
              <a:off x="3261892" y="3594525"/>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2" name="Google Shape;72;p15"/>
            <p:cNvSpPr/>
            <p:nvPr/>
          </p:nvSpPr>
          <p:spPr>
            <a:xfrm>
              <a:off x="3160673" y="11472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3" name="Google Shape;73;p15"/>
            <p:cNvSpPr/>
            <p:nvPr/>
          </p:nvSpPr>
          <p:spPr>
            <a:xfrm>
              <a:off x="3878573" y="-141051"/>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4" name="Google Shape;74;p15"/>
            <p:cNvSpPr/>
            <p:nvPr/>
          </p:nvSpPr>
          <p:spPr>
            <a:xfrm>
              <a:off x="3979805" y="4823967"/>
              <a:ext cx="435239" cy="415778"/>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3" name="TextBox 2"/>
          <p:cNvSpPr txBox="1"/>
          <p:nvPr/>
        </p:nvSpPr>
        <p:spPr>
          <a:xfrm>
            <a:off x="5510295" y="4365322"/>
            <a:ext cx="3585799" cy="338554"/>
          </a:xfrm>
          <a:prstGeom prst="rect">
            <a:avLst/>
          </a:prstGeom>
          <a:noFill/>
        </p:spPr>
        <p:txBody>
          <a:bodyPr wrap="square" rtlCol="0">
            <a:spAutoFit/>
          </a:bodyPr>
          <a:lstStyle/>
          <a:p>
            <a:r>
              <a:rPr lang="en-US" sz="1600" b="1" dirty="0">
                <a:solidFill>
                  <a:schemeClr val="accent3">
                    <a:lumMod val="75000"/>
                  </a:schemeClr>
                </a:solidFill>
              </a:rPr>
              <a:t>Emma</a:t>
            </a:r>
            <a:r>
              <a:rPr lang="en-US" altLang="zh-CN" sz="1600" b="1" dirty="0">
                <a:solidFill>
                  <a:schemeClr val="accent3">
                    <a:lumMod val="75000"/>
                  </a:schemeClr>
                </a:solidFill>
              </a:rPr>
              <a:t>,</a:t>
            </a:r>
            <a:r>
              <a:rPr lang="zh-CN" altLang="en-US" sz="1600" b="1" dirty="0">
                <a:solidFill>
                  <a:schemeClr val="accent3">
                    <a:lumMod val="75000"/>
                  </a:schemeClr>
                </a:solidFill>
              </a:rPr>
              <a:t> </a:t>
            </a:r>
            <a:r>
              <a:rPr lang="en-US" sz="1600" b="1" dirty="0">
                <a:solidFill>
                  <a:schemeClr val="accent3">
                    <a:lumMod val="75000"/>
                  </a:schemeClr>
                </a:solidFill>
              </a:rPr>
              <a:t>Jia</a:t>
            </a:r>
            <a:r>
              <a:rPr lang="zh-CN" altLang="en-US" sz="1600" b="1" dirty="0">
                <a:solidFill>
                  <a:schemeClr val="accent3">
                    <a:lumMod val="75000"/>
                  </a:schemeClr>
                </a:solidFill>
              </a:rPr>
              <a:t> </a:t>
            </a:r>
            <a:r>
              <a:rPr lang="en-US" altLang="zh-CN" sz="1600" b="1" dirty="0">
                <a:solidFill>
                  <a:schemeClr val="accent3">
                    <a:lumMod val="75000"/>
                  </a:schemeClr>
                </a:solidFill>
              </a:rPr>
              <a:t>Guo</a:t>
            </a:r>
            <a:r>
              <a:rPr lang="en-US" sz="1600" b="1" dirty="0">
                <a:solidFill>
                  <a:schemeClr val="accent3">
                    <a:lumMod val="75000"/>
                  </a:schemeClr>
                </a:solidFill>
              </a:rPr>
              <a:t>,</a:t>
            </a:r>
            <a:r>
              <a:rPr lang="zh-CN" altLang="en-US" sz="1600" b="1" dirty="0">
                <a:solidFill>
                  <a:schemeClr val="accent3">
                    <a:lumMod val="75000"/>
                  </a:schemeClr>
                </a:solidFill>
              </a:rPr>
              <a:t> </a:t>
            </a:r>
            <a:r>
              <a:rPr lang="en-US" sz="1600" b="1" dirty="0">
                <a:solidFill>
                  <a:schemeClr val="accent3">
                    <a:lumMod val="75000"/>
                  </a:schemeClr>
                </a:solidFill>
              </a:rPr>
              <a:t>Richard</a:t>
            </a:r>
            <a:r>
              <a:rPr lang="en-US" altLang="zh-CN" sz="1600" b="1" dirty="0">
                <a:solidFill>
                  <a:schemeClr val="accent3">
                    <a:lumMod val="75000"/>
                  </a:schemeClr>
                </a:solidFill>
              </a:rPr>
              <a:t>,</a:t>
            </a:r>
            <a:r>
              <a:rPr lang="zh-CN" altLang="en-US" sz="1600" b="1" dirty="0">
                <a:solidFill>
                  <a:schemeClr val="accent3">
                    <a:lumMod val="75000"/>
                  </a:schemeClr>
                </a:solidFill>
              </a:rPr>
              <a:t> </a:t>
            </a:r>
            <a:r>
              <a:rPr lang="en-US" sz="1600" b="1" dirty="0">
                <a:solidFill>
                  <a:schemeClr val="accent3">
                    <a:lumMod val="75000"/>
                  </a:schemeClr>
                </a:solidFill>
              </a:rPr>
              <a:t>Sophie</a:t>
            </a:r>
            <a:endParaRPr lang="en-US" sz="1600" dirty="0">
              <a:solidFill>
                <a:schemeClr val="accent3">
                  <a:lumMod val="75000"/>
                </a:schemeClr>
              </a:solidFill>
            </a:endParaRPr>
          </a:p>
        </p:txBody>
      </p:sp>
    </p:spTree>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4"/>
          <p:cNvSpPr txBox="1">
            <a:spLocks noGrp="1"/>
          </p:cNvSpPr>
          <p:nvPr>
            <p:ph type="title"/>
          </p:nvPr>
        </p:nvSpPr>
        <p:spPr>
          <a:xfrm>
            <a:off x="710250" y="384111"/>
            <a:ext cx="7723500"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US" altLang="zh-CN" dirty="0">
                <a:latin typeface="Arial" panose="020B0604020202020204" pitchFamily="34" charset="0"/>
                <a:cs typeface="Arial" panose="020B0604020202020204" pitchFamily="34" charset="0"/>
              </a:rPr>
              <a:t>Risk</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Quantification-</a:t>
            </a:r>
            <a:r>
              <a:rPr lang="zh-CN" altLang="en-US" dirty="0">
                <a:latin typeface="Arial" panose="020B0604020202020204" pitchFamily="34" charset="0"/>
                <a:cs typeface="Arial" panose="020B0604020202020204" pitchFamily="34" charset="0"/>
              </a:rPr>
              <a:t> </a:t>
            </a:r>
            <a:r>
              <a:rPr lang="en-NZ" dirty="0">
                <a:latin typeface="Arial" panose="020B0604020202020204" pitchFamily="34" charset="0"/>
                <a:cs typeface="Arial" panose="020B0604020202020204" pitchFamily="34" charset="0"/>
              </a:rPr>
              <a:t>Pairwise Comparison</a:t>
            </a:r>
            <a:endParaRPr dirty="0">
              <a:latin typeface="Arial" panose="020B0604020202020204" pitchFamily="34" charset="0"/>
              <a:cs typeface="Arial" panose="020B0604020202020204" pitchFamily="34" charset="0"/>
            </a:endParaRPr>
          </a:p>
        </p:txBody>
      </p:sp>
      <p:pic>
        <p:nvPicPr>
          <p:cNvPr id="3" name="Picture 2" descr="A close-up of a table&#10;&#10;Description automatically generated">
            <a:extLst>
              <a:ext uri="{FF2B5EF4-FFF2-40B4-BE49-F238E27FC236}">
                <a16:creationId xmlns:a16="http://schemas.microsoft.com/office/drawing/2014/main" xmlns="" id="{4AD5B993-A38E-6F3C-DADE-3CC59FA0CE3C}"/>
              </a:ext>
            </a:extLst>
          </p:cNvPr>
          <p:cNvPicPr>
            <a:picLocks noChangeAspect="1"/>
          </p:cNvPicPr>
          <p:nvPr/>
        </p:nvPicPr>
        <p:blipFill>
          <a:blip r:embed="rId3"/>
          <a:stretch>
            <a:fillRect/>
          </a:stretch>
        </p:blipFill>
        <p:spPr>
          <a:xfrm>
            <a:off x="973081" y="1099507"/>
            <a:ext cx="7197837" cy="3634804"/>
          </a:xfrm>
          <a:prstGeom prst="rect">
            <a:avLst/>
          </a:prstGeom>
        </p:spPr>
      </p:pic>
      <p:grpSp>
        <p:nvGrpSpPr>
          <p:cNvPr id="4" name="Group 3"/>
          <p:cNvGrpSpPr/>
          <p:nvPr/>
        </p:nvGrpSpPr>
        <p:grpSpPr>
          <a:xfrm>
            <a:off x="-289367" y="-335666"/>
            <a:ext cx="9711159" cy="5660020"/>
            <a:chOff x="0" y="0"/>
            <a:chExt cx="9144000" cy="5143500"/>
          </a:xfrm>
        </p:grpSpPr>
        <p:pic>
          <p:nvPicPr>
            <p:cNvPr id="6" name="Picture 5"/>
            <p:cNvPicPr>
              <a:picLocks noChangeAspect="1"/>
            </p:cNvPicPr>
            <p:nvPr/>
          </p:nvPicPr>
          <p:blipFill rotWithShape="1">
            <a:blip r:embed="rId4">
              <a:alphaModFix amt="50000"/>
              <a:extLst>
                <a:ext uri="{BEBA8EAE-BF5A-486C-A8C5-ECC9F3942E4B}">
                  <a14:imgProps xmlns:a14="http://schemas.microsoft.com/office/drawing/2010/main">
                    <a14:imgLayer r:embed="rId5">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7" name="Picture 6"/>
            <p:cNvPicPr>
              <a:picLocks noChangeAspect="1"/>
            </p:cNvPicPr>
            <p:nvPr/>
          </p:nvPicPr>
          <p:blipFill rotWithShape="1">
            <a:blip r:embed="rId6">
              <a:alphaModFix amt="70000"/>
              <a:extLst>
                <a:ext uri="{BEBA8EAE-BF5A-486C-A8C5-ECC9F3942E4B}">
                  <a14:imgProps xmlns:a14="http://schemas.microsoft.com/office/drawing/2010/main">
                    <a14:imgLayer r:embed="rId7">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0" y="3604067"/>
              <a:ext cx="1701478" cy="1539433"/>
            </a:xfrm>
            <a:prstGeom prst="rect">
              <a:avLst/>
            </a:prstGeom>
          </p:spPr>
        </p:pic>
      </p:grpSp>
    </p:spTree>
    <p:extLst>
      <p:ext uri="{BB962C8B-B14F-4D97-AF65-F5344CB8AC3E}">
        <p14:creationId xmlns:p14="http://schemas.microsoft.com/office/powerpoint/2010/main" val="1897741295"/>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4"/>
          <p:cNvSpPr txBox="1">
            <a:spLocks noGrp="1"/>
          </p:cNvSpPr>
          <p:nvPr>
            <p:ph type="title"/>
          </p:nvPr>
        </p:nvSpPr>
        <p:spPr>
          <a:xfrm>
            <a:off x="783851" y="328206"/>
            <a:ext cx="7723500"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US" altLang="zh-CN" dirty="0">
                <a:latin typeface="Arial" panose="020B0604020202020204" pitchFamily="34" charset="0"/>
                <a:cs typeface="Arial" panose="020B0604020202020204" pitchFamily="34" charset="0"/>
              </a:rPr>
              <a:t>Risk</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Quantification-</a:t>
            </a:r>
            <a:r>
              <a:rPr lang="zh-CN" altLang="en-US" dirty="0">
                <a:latin typeface="Arial" panose="020B0604020202020204" pitchFamily="34" charset="0"/>
                <a:cs typeface="Arial" panose="020B0604020202020204" pitchFamily="34" charset="0"/>
              </a:rPr>
              <a:t> </a:t>
            </a:r>
            <a:r>
              <a:rPr lang="en-NZ" dirty="0">
                <a:latin typeface="Arial" panose="020B0604020202020204" pitchFamily="34" charset="0"/>
                <a:cs typeface="Arial" panose="020B0604020202020204" pitchFamily="34" charset="0"/>
              </a:rPr>
              <a:t>Pairwise Comparison</a:t>
            </a:r>
            <a:endParaRPr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xmlns="" id="{5415DBA8-9A61-F29E-9198-058FBB7C4100}"/>
              </a:ext>
            </a:extLst>
          </p:cNvPr>
          <p:cNvGraphicFramePr>
            <a:graphicFrameLocks noGrp="1"/>
          </p:cNvGraphicFramePr>
          <p:nvPr>
            <p:extLst>
              <p:ext uri="{D42A27DB-BD31-4B8C-83A1-F6EECF244321}">
                <p14:modId xmlns:p14="http://schemas.microsoft.com/office/powerpoint/2010/main" val="2494951503"/>
              </p:ext>
            </p:extLst>
          </p:nvPr>
        </p:nvGraphicFramePr>
        <p:xfrm>
          <a:off x="526401" y="1036340"/>
          <a:ext cx="7951770" cy="3322320"/>
        </p:xfrm>
        <a:graphic>
          <a:graphicData uri="http://schemas.openxmlformats.org/drawingml/2006/table">
            <a:tbl>
              <a:tblPr firstRow="1" bandRow="1">
                <a:tableStyleId>{21E4AEA4-8DFA-4A89-87EB-49C32662AFE0}</a:tableStyleId>
              </a:tblPr>
              <a:tblGrid>
                <a:gridCol w="961930">
                  <a:extLst>
                    <a:ext uri="{9D8B030D-6E8A-4147-A177-3AD203B41FA5}">
                      <a16:colId xmlns:a16="http://schemas.microsoft.com/office/drawing/2014/main" xmlns="" val="1852172878"/>
                    </a:ext>
                  </a:extLst>
                </a:gridCol>
                <a:gridCol w="933855">
                  <a:extLst>
                    <a:ext uri="{9D8B030D-6E8A-4147-A177-3AD203B41FA5}">
                      <a16:colId xmlns:a16="http://schemas.microsoft.com/office/drawing/2014/main" xmlns="" val="1468268387"/>
                    </a:ext>
                  </a:extLst>
                </a:gridCol>
                <a:gridCol w="856034">
                  <a:extLst>
                    <a:ext uri="{9D8B030D-6E8A-4147-A177-3AD203B41FA5}">
                      <a16:colId xmlns:a16="http://schemas.microsoft.com/office/drawing/2014/main" xmlns="" val="3452636080"/>
                    </a:ext>
                  </a:extLst>
                </a:gridCol>
                <a:gridCol w="782301">
                  <a:extLst>
                    <a:ext uri="{9D8B030D-6E8A-4147-A177-3AD203B41FA5}">
                      <a16:colId xmlns:a16="http://schemas.microsoft.com/office/drawing/2014/main" xmlns="" val="59439774"/>
                    </a:ext>
                  </a:extLst>
                </a:gridCol>
                <a:gridCol w="783852">
                  <a:extLst>
                    <a:ext uri="{9D8B030D-6E8A-4147-A177-3AD203B41FA5}">
                      <a16:colId xmlns:a16="http://schemas.microsoft.com/office/drawing/2014/main" xmlns="" val="2587131620"/>
                    </a:ext>
                  </a:extLst>
                </a:gridCol>
                <a:gridCol w="1060315">
                  <a:extLst>
                    <a:ext uri="{9D8B030D-6E8A-4147-A177-3AD203B41FA5}">
                      <a16:colId xmlns:a16="http://schemas.microsoft.com/office/drawing/2014/main" xmlns="" val="147183366"/>
                    </a:ext>
                  </a:extLst>
                </a:gridCol>
                <a:gridCol w="894945">
                  <a:extLst>
                    <a:ext uri="{9D8B030D-6E8A-4147-A177-3AD203B41FA5}">
                      <a16:colId xmlns:a16="http://schemas.microsoft.com/office/drawing/2014/main" xmlns="" val="200990849"/>
                    </a:ext>
                  </a:extLst>
                </a:gridCol>
                <a:gridCol w="795008">
                  <a:extLst>
                    <a:ext uri="{9D8B030D-6E8A-4147-A177-3AD203B41FA5}">
                      <a16:colId xmlns:a16="http://schemas.microsoft.com/office/drawing/2014/main" xmlns="" val="207862196"/>
                    </a:ext>
                  </a:extLst>
                </a:gridCol>
                <a:gridCol w="883530">
                  <a:extLst>
                    <a:ext uri="{9D8B030D-6E8A-4147-A177-3AD203B41FA5}">
                      <a16:colId xmlns:a16="http://schemas.microsoft.com/office/drawing/2014/main" xmlns="" val="1383151502"/>
                    </a:ext>
                  </a:extLst>
                </a:gridCol>
              </a:tblGrid>
              <a:tr h="370840">
                <a:tc>
                  <a:txBody>
                    <a:bodyPr/>
                    <a:lstStyle/>
                    <a:p>
                      <a:r>
                        <a:rPr lang="en-US" sz="1200" b="1" kern="100" dirty="0">
                          <a:solidFill>
                            <a:srgbClr val="FFFFFF"/>
                          </a:solidFill>
                          <a:effectLst/>
                          <a:latin typeface="Arial" panose="020B0604020202020204" pitchFamily="34" charset="0"/>
                          <a:ea typeface="DengXian" panose="02010600030101010101" pitchFamily="2" charset="-122"/>
                          <a:cs typeface="Arial" panose="020B0604020202020204" pitchFamily="34" charset="0"/>
                        </a:rPr>
                        <a:t> </a:t>
                      </a:r>
                      <a:r>
                        <a:rPr lang="en-US" altLang="zh-CN" sz="1200" b="1"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Risk</a:t>
                      </a:r>
                      <a:endPar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Technical Challenge</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 </a:t>
                      </a:r>
                    </a:p>
                  </a:txBody>
                  <a:tcPr marL="68580" marR="68580" marT="0" marB="0"/>
                </a:tc>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User Adoption</a:t>
                      </a:r>
                    </a:p>
                  </a:txBody>
                  <a:tcPr marL="68580" marR="68580" marT="0" marB="0"/>
                </a:tc>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Budget Control Risk </a:t>
                      </a:r>
                    </a:p>
                  </a:txBody>
                  <a:tcPr marL="68580" marR="68580" marT="0" marB="0"/>
                </a:tc>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Time Control Risk </a:t>
                      </a:r>
                    </a:p>
                  </a:txBody>
                  <a:tcPr marL="68580" marR="68580" marT="0" marB="0"/>
                </a:tc>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Competitive Pressure </a:t>
                      </a:r>
                    </a:p>
                  </a:txBody>
                  <a:tcPr marL="68580" marR="68580" marT="0" marB="0"/>
                </a:tc>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App Store Rejection </a:t>
                      </a:r>
                    </a:p>
                  </a:txBody>
                  <a:tcPr marL="68580" marR="68580" marT="0" marB="0"/>
                </a:tc>
                <a:tc>
                  <a:txBody>
                    <a:bodyPr/>
                    <a:lstStyle/>
                    <a:p>
                      <a:r>
                        <a:rPr lang="en-US" sz="1200" b="1"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Total</a:t>
                      </a:r>
                      <a:endPar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b="1"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Weight</a:t>
                      </a:r>
                      <a:endPar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xmlns="" val="1847459170"/>
                  </a:ext>
                </a:extLst>
              </a:tr>
              <a:tr h="370840">
                <a:tc>
                  <a:txBody>
                    <a:bodyPr/>
                    <a:lstStyle/>
                    <a:p>
                      <a:r>
                        <a:rPr lang="en-US"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Technical </a:t>
                      </a:r>
                      <a:r>
                        <a:rPr lang="en-US" altLang="zh-CN"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c</a:t>
                      </a:r>
                      <a:r>
                        <a:rPr lang="en-US"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hallenge</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 </a:t>
                      </a: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7</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7</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5</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8</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3</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31</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31/62.69</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sz="12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49.4%</a:t>
                      </a:r>
                      <a:endParaRPr lang="en-NZ" sz="1200" b="1"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xmlns="" val="2767659686"/>
                  </a:ext>
                </a:extLst>
              </a:tr>
              <a:tr h="370840">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User </a:t>
                      </a:r>
                      <a:r>
                        <a:rPr lang="en-US" altLang="zh-CN"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a</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doption</a:t>
                      </a: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1/7</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1/2</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1/4</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3.89</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3.89/62.69</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sz="12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6.2%</a:t>
                      </a:r>
                      <a:endParaRPr lang="en-NZ" sz="1200" b="1"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xmlns="" val="1989217538"/>
                  </a:ext>
                </a:extLst>
              </a:tr>
              <a:tr h="370840">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Budget </a:t>
                      </a:r>
                      <a:r>
                        <a:rPr lang="en-US" altLang="zh-CN"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c</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ontrol </a:t>
                      </a:r>
                      <a:r>
                        <a:rPr lang="en-US" altLang="zh-CN"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r</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isk </a:t>
                      </a: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1/7</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1/2</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1/4</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3.89</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3.89/62.69</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sz="12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6.2%</a:t>
                      </a:r>
                      <a:endParaRPr lang="en-NZ" sz="1200" b="1" kern="100" dirty="0">
                        <a:effectLst/>
                        <a:latin typeface="Arial" panose="020B0604020202020204" pitchFamily="34" charset="0"/>
                        <a:ea typeface="DengXian" panose="02010600030101010101" pitchFamily="2" charset="-122"/>
                        <a:cs typeface="Arial" panose="020B0604020202020204" pitchFamily="34" charset="0"/>
                      </a:endParaRPr>
                    </a:p>
                    <a:p>
                      <a:r>
                        <a:rPr lang="en-US" sz="1200" kern="100" dirty="0">
                          <a:effectLst/>
                          <a:latin typeface="Arial" panose="020B0604020202020204" pitchFamily="34" charset="0"/>
                          <a:ea typeface="DengXian" panose="02010600030101010101" pitchFamily="2" charset="-122"/>
                          <a:cs typeface="Arial" panose="020B0604020202020204" pitchFamily="34" charset="0"/>
                        </a:rPr>
                        <a:t> </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xmlns="" val="3433140951"/>
                  </a:ext>
                </a:extLst>
              </a:tr>
              <a:tr h="370840">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Time </a:t>
                      </a:r>
                      <a:r>
                        <a:rPr lang="en-US" altLang="zh-CN"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c</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ontrol </a:t>
                      </a:r>
                      <a:r>
                        <a:rPr lang="en-US" altLang="zh-CN"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r</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isk </a:t>
                      </a: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1/5</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2</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2</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2</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1/3</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7.53</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7.53/62.69</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sz="12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12%</a:t>
                      </a:r>
                      <a:endParaRPr lang="en-NZ" sz="1200" b="1"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xmlns="" val="658639388"/>
                  </a:ext>
                </a:extLst>
              </a:tr>
              <a:tr h="370840">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Competitive </a:t>
                      </a:r>
                      <a:r>
                        <a:rPr lang="en-US" altLang="zh-CN"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p</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ressure </a:t>
                      </a: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1/8</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1/2</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1/4</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3.88</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3.89/62.69</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sz="12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6.2%</a:t>
                      </a:r>
                      <a:endParaRPr lang="en-NZ" sz="1200" b="1"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xmlns="" val="3807785937"/>
                  </a:ext>
                </a:extLst>
              </a:tr>
              <a:tr h="370840">
                <a:tc>
                  <a:txBody>
                    <a:bodyPr/>
                    <a:lstStyle/>
                    <a:p>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App </a:t>
                      </a:r>
                      <a:r>
                        <a:rPr lang="en-US" altLang="zh-CN"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s</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tore </a:t>
                      </a:r>
                      <a:r>
                        <a:rPr lang="en-US" altLang="zh-CN"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r</a:t>
                      </a:r>
                      <a:r>
                        <a:rPr lang="en-NZ" sz="12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ejection </a:t>
                      </a: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1/2</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3</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3</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2</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solidFill>
                            <a:srgbClr val="000000"/>
                          </a:solidFill>
                          <a:effectLst/>
                          <a:latin typeface="Arial" panose="020B0604020202020204" pitchFamily="34" charset="0"/>
                          <a:ea typeface="DengXian" panose="02010600030101010101" pitchFamily="2" charset="-122"/>
                          <a:cs typeface="Arial" panose="020B0604020202020204" pitchFamily="34" charset="0"/>
                        </a:rPr>
                        <a:t>3</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12.5</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12.5/62.69</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US" sz="1200" b="1"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19.9%</a:t>
                      </a:r>
                      <a:endParaRPr lang="en-NZ" sz="1200" b="1"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xmlns="" val="562120183"/>
                  </a:ext>
                </a:extLst>
              </a:tr>
              <a:tr h="370840">
                <a:tc>
                  <a:txBody>
                    <a:bodyPr/>
                    <a:lstStyle/>
                    <a:p>
                      <a:r>
                        <a:rPr lang="en-NZ" sz="1200" b="1" kern="100">
                          <a:solidFill>
                            <a:srgbClr val="FFFFFF"/>
                          </a:solidFill>
                          <a:effectLst/>
                          <a:latin typeface="Arial" panose="020B0604020202020204" pitchFamily="34" charset="0"/>
                          <a:ea typeface="DengXian" panose="02010600030101010101" pitchFamily="2" charset="-122"/>
                          <a:cs typeface="Arial" panose="020B0604020202020204" pitchFamily="34" charset="0"/>
                        </a:rPr>
                        <a:t> </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effectLst/>
                          <a:latin typeface="Arial" panose="020B0604020202020204" pitchFamily="34" charset="0"/>
                          <a:ea typeface="DengXian" panose="02010600030101010101" pitchFamily="2" charset="-122"/>
                          <a:cs typeface="Arial" panose="020B0604020202020204" pitchFamily="34" charset="0"/>
                        </a:rPr>
                        <a:t> </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effectLst/>
                          <a:latin typeface="Arial" panose="020B0604020202020204" pitchFamily="34" charset="0"/>
                          <a:ea typeface="DengXian" panose="02010600030101010101" pitchFamily="2" charset="-122"/>
                          <a:cs typeface="Arial" panose="020B0604020202020204" pitchFamily="34" charset="0"/>
                        </a:rPr>
                        <a:t> </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effectLst/>
                          <a:latin typeface="Arial" panose="020B0604020202020204" pitchFamily="34" charset="0"/>
                          <a:ea typeface="DengXian" panose="02010600030101010101" pitchFamily="2" charset="-122"/>
                          <a:cs typeface="Arial" panose="020B0604020202020204" pitchFamily="34" charset="0"/>
                        </a:rPr>
                        <a:t> </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effectLst/>
                          <a:latin typeface="Arial" panose="020B0604020202020204" pitchFamily="34" charset="0"/>
                          <a:ea typeface="DengXian" panose="02010600030101010101" pitchFamily="2" charset="-122"/>
                          <a:cs typeface="Arial" panose="020B0604020202020204" pitchFamily="34" charset="0"/>
                        </a:rPr>
                        <a:t> </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effectLst/>
                          <a:latin typeface="Arial" panose="020B0604020202020204" pitchFamily="34" charset="0"/>
                          <a:ea typeface="DengXian" panose="02010600030101010101" pitchFamily="2" charset="-122"/>
                          <a:cs typeface="Arial" panose="020B0604020202020204" pitchFamily="34" charset="0"/>
                        </a:rPr>
                        <a:t> </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a:effectLst/>
                          <a:latin typeface="Arial" panose="020B0604020202020204" pitchFamily="34" charset="0"/>
                          <a:ea typeface="DengXian" panose="02010600030101010101" pitchFamily="2" charset="-122"/>
                          <a:cs typeface="Arial" panose="020B0604020202020204" pitchFamily="34" charset="0"/>
                        </a:rPr>
                        <a:t> </a:t>
                      </a:r>
                      <a:endParaRPr lang="en-NZ" sz="12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62.69</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r>
                        <a:rPr lang="en-US" sz="1200" kern="100" dirty="0">
                          <a:effectLst/>
                          <a:latin typeface="Arial" panose="020B0604020202020204" pitchFamily="34" charset="0"/>
                          <a:ea typeface="DengXian" panose="02010600030101010101" pitchFamily="2" charset="-122"/>
                          <a:cs typeface="Arial" panose="020B0604020202020204" pitchFamily="34" charset="0"/>
                        </a:rPr>
                        <a:t> </a:t>
                      </a:r>
                      <a:endParaRPr lang="en-NZ" sz="12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xmlns="" val="3993110346"/>
                  </a:ext>
                </a:extLst>
              </a:tr>
            </a:tbl>
          </a:graphicData>
        </a:graphic>
      </p:graphicFrame>
      <p:grpSp>
        <p:nvGrpSpPr>
          <p:cNvPr id="4" name="Group 3"/>
          <p:cNvGrpSpPr/>
          <p:nvPr/>
        </p:nvGrpSpPr>
        <p:grpSpPr>
          <a:xfrm>
            <a:off x="-347922" y="243068"/>
            <a:ext cx="9775501" cy="5104435"/>
            <a:chOff x="-60584" y="0"/>
            <a:chExt cx="9204584" cy="4638616"/>
          </a:xfrm>
        </p:grpSpPr>
        <p:pic>
          <p:nvPicPr>
            <p:cNvPr id="7" name="Picture 6"/>
            <p:cNvPicPr>
              <a:picLocks noChangeAspect="1"/>
            </p:cNvPicPr>
            <p:nvPr/>
          </p:nvPicPr>
          <p:blipFill rotWithShape="1">
            <a:blip r:embed="rId3">
              <a:alphaModFix amt="70000"/>
              <a:extLst>
                <a:ext uri="{BEBA8EAE-BF5A-486C-A8C5-ECC9F3942E4B}">
                  <a14:imgProps xmlns:a14="http://schemas.microsoft.com/office/drawing/2010/main">
                    <a14:imgLayer r:embed="rId4">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60584" y="3099183"/>
              <a:ext cx="1701478" cy="1539433"/>
            </a:xfrm>
            <a:prstGeom prst="rect">
              <a:avLst/>
            </a:prstGeom>
          </p:spPr>
        </p:pic>
        <p:pic>
          <p:nvPicPr>
            <p:cNvPr id="6" name="Picture 5"/>
            <p:cNvPicPr>
              <a:picLocks noChangeAspect="1"/>
            </p:cNvPicPr>
            <p:nvPr/>
          </p:nvPicPr>
          <p:blipFill rotWithShape="1">
            <a:blip r:embed="rId5">
              <a:alphaModFix amt="50000"/>
              <a:extLst>
                <a:ext uri="{BEBA8EAE-BF5A-486C-A8C5-ECC9F3942E4B}">
                  <a14:imgProps xmlns:a14="http://schemas.microsoft.com/office/drawing/2010/main">
                    <a14:imgLayer r:embed="rId6">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grpSp>
      <p:sp>
        <p:nvSpPr>
          <p:cNvPr id="3" name="Rounded Rectangle 2">
            <a:extLst>
              <a:ext uri="{FF2B5EF4-FFF2-40B4-BE49-F238E27FC236}">
                <a16:creationId xmlns:a16="http://schemas.microsoft.com/office/drawing/2014/main" xmlns="" id="{5B4BA7EB-1BF8-3CCA-4C78-3CDD0A98BE86}"/>
              </a:ext>
            </a:extLst>
          </p:cNvPr>
          <p:cNvSpPr/>
          <p:nvPr/>
        </p:nvSpPr>
        <p:spPr>
          <a:xfrm>
            <a:off x="416852" y="3600451"/>
            <a:ext cx="8170868" cy="387890"/>
          </a:xfrm>
          <a:prstGeom prst="round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99556465"/>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4" name="Google Shape;2174;p39"/>
          <p:cNvSpPr/>
          <p:nvPr/>
        </p:nvSpPr>
        <p:spPr>
          <a:xfrm>
            <a:off x="7418440" y="4404841"/>
            <a:ext cx="49186" cy="43236"/>
          </a:xfrm>
          <a:custGeom>
            <a:avLst/>
            <a:gdLst/>
            <a:ahLst/>
            <a:cxnLst/>
            <a:rect l="l" t="t" r="r" b="b"/>
            <a:pathLst>
              <a:path w="1678" h="1475" extrusionOk="0">
                <a:moveTo>
                  <a:pt x="1678" y="1"/>
                </a:moveTo>
                <a:cubicBezTo>
                  <a:pt x="1144" y="535"/>
                  <a:pt x="508" y="941"/>
                  <a:pt x="0" y="1475"/>
                </a:cubicBezTo>
                <a:lnTo>
                  <a:pt x="0" y="1475"/>
                </a:lnTo>
                <a:cubicBezTo>
                  <a:pt x="508" y="941"/>
                  <a:pt x="1144" y="535"/>
                  <a:pt x="1678" y="1"/>
                </a:cubicBezTo>
                <a:close/>
              </a:path>
            </a:pathLst>
          </a:custGeom>
          <a:solidFill>
            <a:srgbClr val="356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9"/>
          <p:cNvSpPr/>
          <p:nvPr/>
        </p:nvSpPr>
        <p:spPr>
          <a:xfrm>
            <a:off x="2997575" y="960325"/>
            <a:ext cx="25" cy="14775"/>
          </a:xfrm>
          <a:custGeom>
            <a:avLst/>
            <a:gdLst/>
            <a:ahLst/>
            <a:cxnLst/>
            <a:rect l="l" t="t" r="r" b="b"/>
            <a:pathLst>
              <a:path w="1" h="591" extrusionOk="0">
                <a:moveTo>
                  <a:pt x="1" y="1"/>
                </a:moveTo>
                <a:lnTo>
                  <a:pt x="1" y="254"/>
                </a:lnTo>
                <a:lnTo>
                  <a:pt x="1" y="590"/>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39"/>
          <p:cNvGrpSpPr/>
          <p:nvPr/>
        </p:nvGrpSpPr>
        <p:grpSpPr>
          <a:xfrm>
            <a:off x="453154" y="2265647"/>
            <a:ext cx="7894765" cy="561300"/>
            <a:chOff x="1068149" y="2335950"/>
            <a:chExt cx="7894765" cy="561300"/>
          </a:xfrm>
        </p:grpSpPr>
        <p:sp>
          <p:nvSpPr>
            <p:cNvPr id="2177" name="Google Shape;2177;p39"/>
            <p:cNvSpPr/>
            <p:nvPr/>
          </p:nvSpPr>
          <p:spPr>
            <a:xfrm>
              <a:off x="2864581" y="2353950"/>
              <a:ext cx="6098333" cy="525300"/>
            </a:xfrm>
            <a:prstGeom prst="roundRect">
              <a:avLst>
                <a:gd name="adj"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78" name="Google Shape;2178;p39"/>
            <p:cNvSpPr/>
            <p:nvPr/>
          </p:nvSpPr>
          <p:spPr>
            <a:xfrm>
              <a:off x="1171500" y="2352732"/>
              <a:ext cx="2252858" cy="525318"/>
            </a:xfrm>
            <a:custGeom>
              <a:avLst/>
              <a:gdLst/>
              <a:ahLst/>
              <a:cxnLst/>
              <a:rect l="l" t="t" r="r" b="b"/>
              <a:pathLst>
                <a:path w="67948" h="13634" extrusionOk="0">
                  <a:moveTo>
                    <a:pt x="6763" y="0"/>
                  </a:moveTo>
                  <a:cubicBezTo>
                    <a:pt x="3030" y="0"/>
                    <a:pt x="0" y="3057"/>
                    <a:pt x="0" y="6871"/>
                  </a:cubicBezTo>
                  <a:cubicBezTo>
                    <a:pt x="0" y="10604"/>
                    <a:pt x="3030" y="13633"/>
                    <a:pt x="6763" y="13633"/>
                  </a:cubicBezTo>
                  <a:lnTo>
                    <a:pt x="61077" y="13633"/>
                  </a:lnTo>
                  <a:cubicBezTo>
                    <a:pt x="64918" y="13633"/>
                    <a:pt x="67948" y="10604"/>
                    <a:pt x="67948" y="6871"/>
                  </a:cubicBezTo>
                  <a:cubicBezTo>
                    <a:pt x="67948" y="3057"/>
                    <a:pt x="64918" y="0"/>
                    <a:pt x="61077" y="0"/>
                  </a:cubicBezTo>
                  <a:close/>
                </a:path>
              </a:pathLst>
            </a:custGeom>
            <a:solidFill>
              <a:srgbClr val="B33F62"/>
            </a:solidFill>
            <a:ln w="9525" cap="flat" cmpd="sng">
              <a:solidFill>
                <a:srgbClr val="B33F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79" name="Google Shape;2179;p39"/>
            <p:cNvSpPr txBox="1"/>
            <p:nvPr/>
          </p:nvSpPr>
          <p:spPr>
            <a:xfrm flipH="1">
              <a:off x="4037116" y="2335950"/>
              <a:ext cx="3642225" cy="56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altLang="zh-CN" sz="1300" dirty="0">
                  <a:latin typeface="Arial" panose="020B0604020202020204" pitchFamily="34" charset="0"/>
                  <a:ea typeface="Fira Sans"/>
                  <a:cs typeface="Arial" panose="020B0604020202020204" pitchFamily="34" charset="0"/>
                  <a:sym typeface="Fira Sans"/>
                </a:rPr>
                <a:t>Check</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our</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progress</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daily</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with</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the</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timeline.</a:t>
              </a:r>
              <a:endParaRPr sz="1300" dirty="0">
                <a:solidFill>
                  <a:srgbClr val="000000"/>
                </a:solidFill>
                <a:latin typeface="Arial" panose="020B0604020202020204" pitchFamily="34" charset="0"/>
                <a:ea typeface="Fira Sans"/>
                <a:cs typeface="Arial" panose="020B0604020202020204" pitchFamily="34" charset="0"/>
                <a:sym typeface="Fira Sans"/>
              </a:endParaRPr>
            </a:p>
          </p:txBody>
        </p:sp>
        <p:sp>
          <p:nvSpPr>
            <p:cNvPr id="2180" name="Google Shape;2180;p39"/>
            <p:cNvSpPr/>
            <p:nvPr/>
          </p:nvSpPr>
          <p:spPr>
            <a:xfrm>
              <a:off x="1068149" y="2383341"/>
              <a:ext cx="1996319" cy="4641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Time</a:t>
              </a:r>
              <a:r>
                <a:rPr lang="zh-CN" altLang="en-US"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control</a:t>
              </a:r>
              <a:r>
                <a:rPr lang="zh-CN" altLang="en-US"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risk</a:t>
              </a:r>
              <a:endParaRPr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endParaRPr>
            </a:p>
          </p:txBody>
        </p:sp>
      </p:grpSp>
      <p:grpSp>
        <p:nvGrpSpPr>
          <p:cNvPr id="2181" name="Google Shape;2181;p39"/>
          <p:cNvGrpSpPr/>
          <p:nvPr/>
        </p:nvGrpSpPr>
        <p:grpSpPr>
          <a:xfrm>
            <a:off x="517890" y="2789172"/>
            <a:ext cx="7830029" cy="561300"/>
            <a:chOff x="1132885" y="2859475"/>
            <a:chExt cx="7830029" cy="561300"/>
          </a:xfrm>
        </p:grpSpPr>
        <p:sp>
          <p:nvSpPr>
            <p:cNvPr id="2182" name="Google Shape;2182;p39"/>
            <p:cNvSpPr/>
            <p:nvPr/>
          </p:nvSpPr>
          <p:spPr>
            <a:xfrm>
              <a:off x="2864581" y="2877475"/>
              <a:ext cx="6098333" cy="525300"/>
            </a:xfrm>
            <a:prstGeom prst="roundRect">
              <a:avLst>
                <a:gd name="adj"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83" name="Google Shape;2183;p39"/>
            <p:cNvSpPr/>
            <p:nvPr/>
          </p:nvSpPr>
          <p:spPr>
            <a:xfrm>
              <a:off x="1171500" y="2877998"/>
              <a:ext cx="2252858" cy="526320"/>
            </a:xfrm>
            <a:custGeom>
              <a:avLst/>
              <a:gdLst/>
              <a:ahLst/>
              <a:cxnLst/>
              <a:rect l="l" t="t" r="r" b="b"/>
              <a:pathLst>
                <a:path w="67948" h="13660" extrusionOk="0">
                  <a:moveTo>
                    <a:pt x="6763" y="0"/>
                  </a:moveTo>
                  <a:cubicBezTo>
                    <a:pt x="3030" y="0"/>
                    <a:pt x="0" y="3057"/>
                    <a:pt x="0" y="6898"/>
                  </a:cubicBezTo>
                  <a:cubicBezTo>
                    <a:pt x="0" y="10603"/>
                    <a:pt x="3030" y="13660"/>
                    <a:pt x="6763" y="13660"/>
                  </a:cubicBezTo>
                  <a:lnTo>
                    <a:pt x="61077" y="13660"/>
                  </a:lnTo>
                  <a:cubicBezTo>
                    <a:pt x="64918" y="13660"/>
                    <a:pt x="67948" y="10603"/>
                    <a:pt x="67948" y="6898"/>
                  </a:cubicBezTo>
                  <a:cubicBezTo>
                    <a:pt x="67948" y="3057"/>
                    <a:pt x="64918" y="0"/>
                    <a:pt x="61077" y="0"/>
                  </a:cubicBezTo>
                  <a:close/>
                </a:path>
              </a:pathLst>
            </a:custGeom>
            <a:solidFill>
              <a:srgbClr val="7B1E7A"/>
            </a:solidFill>
            <a:ln w="9525" cap="flat" cmpd="sng">
              <a:solidFill>
                <a:srgbClr val="7B1E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84" name="Google Shape;2184;p39"/>
            <p:cNvSpPr txBox="1"/>
            <p:nvPr/>
          </p:nvSpPr>
          <p:spPr>
            <a:xfrm flipH="1">
              <a:off x="4029025" y="2859475"/>
              <a:ext cx="3899214" cy="56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altLang="zh-CN" sz="1300" dirty="0">
                  <a:solidFill>
                    <a:srgbClr val="000000"/>
                  </a:solidFill>
                  <a:latin typeface="Arial" panose="020B0604020202020204" pitchFamily="34" charset="0"/>
                  <a:ea typeface="Fira Sans"/>
                  <a:cs typeface="Arial" panose="020B0604020202020204" pitchFamily="34" charset="0"/>
                  <a:sym typeface="Fira Sans"/>
                </a:rPr>
                <a:t>Conduct</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regular</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market</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competition</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analysis.</a:t>
              </a:r>
              <a:endParaRPr sz="1300" dirty="0">
                <a:solidFill>
                  <a:srgbClr val="000000"/>
                </a:solidFill>
                <a:latin typeface="Arial" panose="020B0604020202020204" pitchFamily="34" charset="0"/>
                <a:ea typeface="Fira Sans"/>
                <a:cs typeface="Arial" panose="020B0604020202020204" pitchFamily="34" charset="0"/>
                <a:sym typeface="Fira Sans"/>
              </a:endParaRPr>
            </a:p>
          </p:txBody>
        </p:sp>
        <p:sp>
          <p:nvSpPr>
            <p:cNvPr id="2185" name="Google Shape;2185;p39"/>
            <p:cNvSpPr/>
            <p:nvPr/>
          </p:nvSpPr>
          <p:spPr>
            <a:xfrm>
              <a:off x="1132885" y="2909108"/>
              <a:ext cx="2263355" cy="4641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Competitive</a:t>
              </a:r>
              <a:r>
                <a:rPr lang="zh-CN" altLang="en-US"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pressure</a:t>
              </a:r>
              <a:endParaRPr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endParaRPr>
            </a:p>
          </p:txBody>
        </p:sp>
      </p:grpSp>
      <p:grpSp>
        <p:nvGrpSpPr>
          <p:cNvPr id="2186" name="Google Shape;2186;p39"/>
          <p:cNvGrpSpPr/>
          <p:nvPr/>
        </p:nvGrpSpPr>
        <p:grpSpPr>
          <a:xfrm>
            <a:off x="299405" y="3312697"/>
            <a:ext cx="8048513" cy="561300"/>
            <a:chOff x="914400" y="3383000"/>
            <a:chExt cx="8048513" cy="561300"/>
          </a:xfrm>
        </p:grpSpPr>
        <p:sp>
          <p:nvSpPr>
            <p:cNvPr id="2187" name="Google Shape;2187;p39"/>
            <p:cNvSpPr/>
            <p:nvPr/>
          </p:nvSpPr>
          <p:spPr>
            <a:xfrm>
              <a:off x="3002144" y="3401000"/>
              <a:ext cx="5960769" cy="525300"/>
            </a:xfrm>
            <a:prstGeom prst="roundRect">
              <a:avLst>
                <a:gd name="adj"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88" name="Google Shape;2188;p39"/>
            <p:cNvSpPr/>
            <p:nvPr/>
          </p:nvSpPr>
          <p:spPr>
            <a:xfrm>
              <a:off x="1171500" y="3404304"/>
              <a:ext cx="2260951" cy="525279"/>
            </a:xfrm>
            <a:custGeom>
              <a:avLst/>
              <a:gdLst/>
              <a:ahLst/>
              <a:cxnLst/>
              <a:rect l="l" t="t" r="r" b="b"/>
              <a:pathLst>
                <a:path w="67948" h="13633" extrusionOk="0">
                  <a:moveTo>
                    <a:pt x="6763" y="0"/>
                  </a:moveTo>
                  <a:cubicBezTo>
                    <a:pt x="3030" y="0"/>
                    <a:pt x="0" y="3030"/>
                    <a:pt x="0" y="6870"/>
                  </a:cubicBezTo>
                  <a:cubicBezTo>
                    <a:pt x="0" y="10576"/>
                    <a:pt x="3030" y="13633"/>
                    <a:pt x="6763" y="13633"/>
                  </a:cubicBezTo>
                  <a:lnTo>
                    <a:pt x="61077" y="13633"/>
                  </a:lnTo>
                  <a:cubicBezTo>
                    <a:pt x="64918" y="13633"/>
                    <a:pt x="67948" y="10576"/>
                    <a:pt x="67948" y="6870"/>
                  </a:cubicBezTo>
                  <a:cubicBezTo>
                    <a:pt x="67948" y="3030"/>
                    <a:pt x="64918" y="0"/>
                    <a:pt x="61077" y="0"/>
                  </a:cubicBezTo>
                  <a:close/>
                </a:path>
              </a:pathLst>
            </a:custGeom>
            <a:solidFill>
              <a:srgbClr val="451E7B"/>
            </a:solidFill>
            <a:ln w="9525" cap="flat" cmpd="sng">
              <a:solidFill>
                <a:srgbClr val="451E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89" name="Google Shape;2189;p39"/>
            <p:cNvSpPr/>
            <p:nvPr/>
          </p:nvSpPr>
          <p:spPr>
            <a:xfrm>
              <a:off x="914400" y="3434894"/>
              <a:ext cx="2182436" cy="464100"/>
            </a:xfrm>
            <a:prstGeom prst="roundRect">
              <a:avLst>
                <a:gd name="adj" fmla="val 0"/>
              </a:avLst>
            </a:prstGeom>
            <a:noFill/>
            <a:ln>
              <a:noFill/>
            </a:ln>
          </p:spPr>
          <p:txBody>
            <a:bodyPr spcFirstLastPara="1" wrap="square" lIns="91425" tIns="91425" rIns="91425" bIns="91425" anchor="ctr" anchorCtr="0">
              <a:noAutofit/>
            </a:bodyPr>
            <a:lstStyle/>
            <a:p>
              <a:pPr algn="ctr"/>
              <a:r>
                <a:rPr lang="en-NZ"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User Adoption </a:t>
              </a:r>
              <a:endParaRPr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190" name="Google Shape;2190;p39"/>
            <p:cNvSpPr txBox="1"/>
            <p:nvPr/>
          </p:nvSpPr>
          <p:spPr>
            <a:xfrm flipH="1">
              <a:off x="4045208" y="3383000"/>
              <a:ext cx="4386693" cy="56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zh-CN" sz="1300" dirty="0">
                  <a:solidFill>
                    <a:schemeClr val="dk1"/>
                  </a:solidFill>
                  <a:latin typeface="Arial" panose="020B0604020202020204" pitchFamily="34" charset="0"/>
                  <a:ea typeface="Fira Sans"/>
                  <a:cs typeface="Arial" panose="020B0604020202020204" pitchFamily="34" charset="0"/>
                  <a:sym typeface="Fira Sans"/>
                </a:rPr>
                <a:t>Conduct</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user</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research</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before</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development;</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continuously</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monitor</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user</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feedback</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and</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make</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changes</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r>
                <a:rPr lang="en-US" altLang="zh-CN" sz="1300" dirty="0">
                  <a:solidFill>
                    <a:schemeClr val="dk1"/>
                  </a:solidFill>
                  <a:latin typeface="Arial" panose="020B0604020202020204" pitchFamily="34" charset="0"/>
                  <a:ea typeface="Fira Sans"/>
                  <a:cs typeface="Arial" panose="020B0604020202020204" pitchFamily="34" charset="0"/>
                  <a:sym typeface="Fira Sans"/>
                </a:rPr>
                <a:t>accordingly.</a:t>
              </a:r>
              <a:r>
                <a:rPr lang="zh-CN" altLang="en-US" sz="1300" dirty="0">
                  <a:solidFill>
                    <a:schemeClr val="dk1"/>
                  </a:solidFill>
                  <a:latin typeface="Arial" panose="020B0604020202020204" pitchFamily="34" charset="0"/>
                  <a:ea typeface="Fira Sans"/>
                  <a:cs typeface="Arial" panose="020B0604020202020204" pitchFamily="34" charset="0"/>
                  <a:sym typeface="Fira Sans"/>
                </a:rPr>
                <a:t> </a:t>
              </a:r>
              <a:endParaRPr sz="1300" dirty="0">
                <a:solidFill>
                  <a:srgbClr val="000000"/>
                </a:solidFill>
                <a:latin typeface="Arial" panose="020B0604020202020204" pitchFamily="34" charset="0"/>
                <a:ea typeface="Roboto"/>
                <a:cs typeface="Arial" panose="020B0604020202020204" pitchFamily="34" charset="0"/>
                <a:sym typeface="Roboto"/>
              </a:endParaRPr>
            </a:p>
          </p:txBody>
        </p:sp>
      </p:grpSp>
      <p:grpSp>
        <p:nvGrpSpPr>
          <p:cNvPr id="2191" name="Google Shape;2191;p39"/>
          <p:cNvGrpSpPr/>
          <p:nvPr/>
        </p:nvGrpSpPr>
        <p:grpSpPr>
          <a:xfrm>
            <a:off x="556505" y="3836222"/>
            <a:ext cx="7791413" cy="561300"/>
            <a:chOff x="1171500" y="3906525"/>
            <a:chExt cx="7791413" cy="561300"/>
          </a:xfrm>
        </p:grpSpPr>
        <p:sp>
          <p:nvSpPr>
            <p:cNvPr id="2192" name="Google Shape;2192;p39"/>
            <p:cNvSpPr/>
            <p:nvPr/>
          </p:nvSpPr>
          <p:spPr>
            <a:xfrm>
              <a:off x="2937409" y="3924525"/>
              <a:ext cx="6025504" cy="525300"/>
            </a:xfrm>
            <a:prstGeom prst="roundRect">
              <a:avLst>
                <a:gd name="adj"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93" name="Google Shape;2193;p39"/>
            <p:cNvSpPr/>
            <p:nvPr/>
          </p:nvSpPr>
          <p:spPr>
            <a:xfrm>
              <a:off x="1171500" y="3928179"/>
              <a:ext cx="2260951" cy="525279"/>
            </a:xfrm>
            <a:custGeom>
              <a:avLst/>
              <a:gdLst/>
              <a:ahLst/>
              <a:cxnLst/>
              <a:rect l="l" t="t" r="r" b="b"/>
              <a:pathLst>
                <a:path w="67948" h="13633" extrusionOk="0">
                  <a:moveTo>
                    <a:pt x="6763" y="0"/>
                  </a:moveTo>
                  <a:cubicBezTo>
                    <a:pt x="3030" y="0"/>
                    <a:pt x="0" y="3030"/>
                    <a:pt x="0" y="6870"/>
                  </a:cubicBezTo>
                  <a:cubicBezTo>
                    <a:pt x="0" y="10576"/>
                    <a:pt x="3030" y="13633"/>
                    <a:pt x="6763" y="13633"/>
                  </a:cubicBezTo>
                  <a:lnTo>
                    <a:pt x="61077" y="13633"/>
                  </a:lnTo>
                  <a:cubicBezTo>
                    <a:pt x="64918" y="13633"/>
                    <a:pt x="67948" y="10576"/>
                    <a:pt x="67948" y="6870"/>
                  </a:cubicBezTo>
                  <a:cubicBezTo>
                    <a:pt x="67948" y="3030"/>
                    <a:pt x="64918" y="0"/>
                    <a:pt x="61077" y="0"/>
                  </a:cubicBezTo>
                  <a:close/>
                </a:path>
              </a:pathLst>
            </a:custGeom>
            <a:solidFill>
              <a:srgbClr val="1E547B"/>
            </a:solidFill>
            <a:ln w="9525" cap="flat" cmpd="sng">
              <a:solidFill>
                <a:srgbClr val="1E54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95" name="Google Shape;2195;p39"/>
            <p:cNvSpPr/>
            <p:nvPr/>
          </p:nvSpPr>
          <p:spPr>
            <a:xfrm>
              <a:off x="1229989" y="3958769"/>
              <a:ext cx="2064898" cy="4641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Budget</a:t>
              </a:r>
              <a:r>
                <a:rPr lang="zh-CN" altLang="en-US"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control</a:t>
              </a:r>
              <a:r>
                <a:rPr lang="zh-CN" altLang="en-US"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risk</a:t>
              </a:r>
              <a:endParaRPr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196" name="Google Shape;2196;p39"/>
            <p:cNvSpPr txBox="1"/>
            <p:nvPr/>
          </p:nvSpPr>
          <p:spPr>
            <a:xfrm flipH="1">
              <a:off x="4077577" y="3906525"/>
              <a:ext cx="4127114" cy="56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altLang="zh-CN" sz="1300" dirty="0">
                  <a:solidFill>
                    <a:srgbClr val="000000"/>
                  </a:solidFill>
                  <a:latin typeface="Arial" panose="020B0604020202020204" pitchFamily="34" charset="0"/>
                  <a:ea typeface="Fira Sans"/>
                  <a:cs typeface="Arial" panose="020B0604020202020204" pitchFamily="34" charset="0"/>
                  <a:sym typeface="Fira Sans"/>
                </a:rPr>
                <a:t>Secure</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new</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investors;</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keep</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track</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of</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all</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expenses.</a:t>
              </a:r>
              <a:endParaRPr sz="1300" dirty="0">
                <a:solidFill>
                  <a:srgbClr val="000000"/>
                </a:solidFill>
                <a:latin typeface="Arial" panose="020B0604020202020204" pitchFamily="34" charset="0"/>
                <a:ea typeface="Fira Sans"/>
                <a:cs typeface="Arial" panose="020B0604020202020204" pitchFamily="34" charset="0"/>
                <a:sym typeface="Fira Sans"/>
              </a:endParaRPr>
            </a:p>
          </p:txBody>
        </p:sp>
      </p:grpSp>
      <p:grpSp>
        <p:nvGrpSpPr>
          <p:cNvPr id="2200" name="Google Shape;2200;p39"/>
          <p:cNvGrpSpPr/>
          <p:nvPr/>
        </p:nvGrpSpPr>
        <p:grpSpPr>
          <a:xfrm>
            <a:off x="564596" y="1218597"/>
            <a:ext cx="7783323" cy="561300"/>
            <a:chOff x="1179591" y="1288900"/>
            <a:chExt cx="7783323" cy="561300"/>
          </a:xfrm>
        </p:grpSpPr>
        <p:grpSp>
          <p:nvGrpSpPr>
            <p:cNvPr id="2201" name="Google Shape;2201;p39"/>
            <p:cNvGrpSpPr/>
            <p:nvPr/>
          </p:nvGrpSpPr>
          <p:grpSpPr>
            <a:xfrm>
              <a:off x="1179591" y="1302200"/>
              <a:ext cx="7783323" cy="530000"/>
              <a:chOff x="1179591" y="1302200"/>
              <a:chExt cx="7783323" cy="530000"/>
            </a:xfrm>
          </p:grpSpPr>
          <p:sp>
            <p:nvSpPr>
              <p:cNvPr id="2202" name="Google Shape;2202;p39"/>
              <p:cNvSpPr/>
              <p:nvPr/>
            </p:nvSpPr>
            <p:spPr>
              <a:xfrm>
                <a:off x="2799843" y="1306900"/>
                <a:ext cx="6163071" cy="525300"/>
              </a:xfrm>
              <a:prstGeom prst="roundRect">
                <a:avLst>
                  <a:gd name="adj"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03" name="Google Shape;2203;p39"/>
              <p:cNvSpPr/>
              <p:nvPr/>
            </p:nvSpPr>
            <p:spPr>
              <a:xfrm>
                <a:off x="1179591" y="1302200"/>
                <a:ext cx="2252860" cy="525318"/>
              </a:xfrm>
              <a:custGeom>
                <a:avLst/>
                <a:gdLst/>
                <a:ahLst/>
                <a:cxnLst/>
                <a:rect l="l" t="t" r="r" b="b"/>
                <a:pathLst>
                  <a:path w="67948" h="13634" extrusionOk="0">
                    <a:moveTo>
                      <a:pt x="6763" y="1"/>
                    </a:moveTo>
                    <a:cubicBezTo>
                      <a:pt x="3030" y="1"/>
                      <a:pt x="0" y="3030"/>
                      <a:pt x="0" y="6763"/>
                    </a:cubicBezTo>
                    <a:cubicBezTo>
                      <a:pt x="0" y="10604"/>
                      <a:pt x="3030" y="13634"/>
                      <a:pt x="6763" y="13634"/>
                    </a:cubicBezTo>
                    <a:lnTo>
                      <a:pt x="61077" y="13634"/>
                    </a:lnTo>
                    <a:cubicBezTo>
                      <a:pt x="64918" y="13634"/>
                      <a:pt x="67948" y="10604"/>
                      <a:pt x="67948" y="6763"/>
                    </a:cubicBezTo>
                    <a:cubicBezTo>
                      <a:pt x="67948" y="3030"/>
                      <a:pt x="64918" y="1"/>
                      <a:pt x="61077" y="1"/>
                    </a:cubicBezTo>
                    <a:close/>
                  </a:path>
                </a:pathLst>
              </a:custGeom>
              <a:solidFill>
                <a:srgbClr val="FB8569"/>
              </a:solidFill>
              <a:ln w="9525" cap="flat" cmpd="sng">
                <a:solidFill>
                  <a:srgbClr val="FB85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04" name="Google Shape;2204;p39"/>
              <p:cNvSpPr/>
              <p:nvPr/>
            </p:nvSpPr>
            <p:spPr>
              <a:xfrm>
                <a:off x="1208749" y="1320746"/>
                <a:ext cx="2123387" cy="4641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Technical</a:t>
                </a:r>
                <a:r>
                  <a:rPr lang="zh-CN" altLang="en-US"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challenge</a:t>
                </a:r>
                <a:endParaRPr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endParaRPr>
              </a:p>
            </p:txBody>
          </p:sp>
        </p:grpSp>
        <p:sp>
          <p:nvSpPr>
            <p:cNvPr id="2205" name="Google Shape;2205;p39"/>
            <p:cNvSpPr txBox="1"/>
            <p:nvPr/>
          </p:nvSpPr>
          <p:spPr>
            <a:xfrm flipH="1">
              <a:off x="4033354" y="1288900"/>
              <a:ext cx="4269073" cy="56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dirty="0">
                  <a:solidFill>
                    <a:srgbClr val="000000"/>
                  </a:solidFill>
                  <a:latin typeface="Arial" panose="020B0604020202020204" pitchFamily="34" charset="0"/>
                  <a:ea typeface="Fira Sans"/>
                  <a:cs typeface="Arial" panose="020B0604020202020204" pitchFamily="34" charset="0"/>
                  <a:sym typeface="Fira Sans"/>
                </a:rPr>
                <a:t>Learn</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to</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build</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databases</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and</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build</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one</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for</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our</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app.</a:t>
              </a:r>
              <a:endParaRPr sz="1300" dirty="0">
                <a:solidFill>
                  <a:srgbClr val="000000"/>
                </a:solidFill>
                <a:latin typeface="Arial" panose="020B0604020202020204" pitchFamily="34" charset="0"/>
                <a:ea typeface="Fira Sans"/>
                <a:cs typeface="Arial" panose="020B0604020202020204" pitchFamily="34" charset="0"/>
                <a:sym typeface="Fira Sans"/>
              </a:endParaRPr>
            </a:p>
          </p:txBody>
        </p:sp>
      </p:grpSp>
      <p:grpSp>
        <p:nvGrpSpPr>
          <p:cNvPr id="2206" name="Google Shape;2206;p39"/>
          <p:cNvGrpSpPr/>
          <p:nvPr/>
        </p:nvGrpSpPr>
        <p:grpSpPr>
          <a:xfrm>
            <a:off x="556504" y="1742122"/>
            <a:ext cx="7791415" cy="561300"/>
            <a:chOff x="1171499" y="1812425"/>
            <a:chExt cx="7791415" cy="561300"/>
          </a:xfrm>
        </p:grpSpPr>
        <p:sp>
          <p:nvSpPr>
            <p:cNvPr id="2207" name="Google Shape;2207;p39"/>
            <p:cNvSpPr/>
            <p:nvPr/>
          </p:nvSpPr>
          <p:spPr>
            <a:xfrm>
              <a:off x="3002145" y="1830425"/>
              <a:ext cx="5960769" cy="525300"/>
            </a:xfrm>
            <a:prstGeom prst="roundRect">
              <a:avLst>
                <a:gd name="adj"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08" name="Google Shape;2208;p39"/>
            <p:cNvSpPr/>
            <p:nvPr/>
          </p:nvSpPr>
          <p:spPr>
            <a:xfrm>
              <a:off x="1171499" y="1827466"/>
              <a:ext cx="2252859" cy="525318"/>
            </a:xfrm>
            <a:custGeom>
              <a:avLst/>
              <a:gdLst/>
              <a:ahLst/>
              <a:cxnLst/>
              <a:rect l="l" t="t" r="r" b="b"/>
              <a:pathLst>
                <a:path w="67948" h="13634" extrusionOk="0">
                  <a:moveTo>
                    <a:pt x="6763" y="1"/>
                  </a:moveTo>
                  <a:cubicBezTo>
                    <a:pt x="3030" y="1"/>
                    <a:pt x="0" y="3057"/>
                    <a:pt x="0" y="6871"/>
                  </a:cubicBezTo>
                  <a:cubicBezTo>
                    <a:pt x="0" y="10604"/>
                    <a:pt x="3030" y="13633"/>
                    <a:pt x="6763" y="13633"/>
                  </a:cubicBezTo>
                  <a:lnTo>
                    <a:pt x="61077" y="13633"/>
                  </a:lnTo>
                  <a:cubicBezTo>
                    <a:pt x="64918" y="13633"/>
                    <a:pt x="67948" y="10604"/>
                    <a:pt x="67948" y="6871"/>
                  </a:cubicBezTo>
                  <a:cubicBezTo>
                    <a:pt x="67948" y="3057"/>
                    <a:pt x="64918" y="1"/>
                    <a:pt x="61077" y="1"/>
                  </a:cubicBezTo>
                  <a:close/>
                </a:path>
              </a:pathLst>
            </a:custGeom>
            <a:solidFill>
              <a:srgbClr val="F9564F"/>
            </a:solidFill>
            <a:ln w="9525" cap="flat" cmpd="sng">
              <a:solidFill>
                <a:srgbClr val="F956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10" name="Google Shape;2210;p39"/>
            <p:cNvSpPr txBox="1"/>
            <p:nvPr/>
          </p:nvSpPr>
          <p:spPr>
            <a:xfrm flipH="1">
              <a:off x="4046017" y="1812425"/>
              <a:ext cx="4693381" cy="56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altLang="zh-CN" sz="1300" dirty="0">
                  <a:solidFill>
                    <a:srgbClr val="000000"/>
                  </a:solidFill>
                  <a:latin typeface="Arial" panose="020B0604020202020204" pitchFamily="34" charset="0"/>
                  <a:ea typeface="Fira Sans"/>
                  <a:cs typeface="Arial" panose="020B0604020202020204" pitchFamily="34" charset="0"/>
                  <a:sym typeface="Fira Sans"/>
                </a:rPr>
                <a:t>Follow</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app</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store</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guidelines;</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check</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similar</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solidFill>
                    <a:srgbClr val="000000"/>
                  </a:solidFill>
                  <a:latin typeface="Arial" panose="020B0604020202020204" pitchFamily="34" charset="0"/>
                  <a:ea typeface="Fira Sans"/>
                  <a:cs typeface="Arial" panose="020B0604020202020204" pitchFamily="34" charset="0"/>
                  <a:sym typeface="Fira Sans"/>
                </a:rPr>
                <a:t>apps;</a:t>
              </a:r>
              <a:r>
                <a:rPr lang="zh-CN" altLang="en-US" sz="1300" dirty="0">
                  <a:solidFill>
                    <a:srgbClr val="000000"/>
                  </a:solidFill>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develop</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our</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unique</a:t>
              </a:r>
              <a:r>
                <a:rPr lang="zh-CN" altLang="en-US" sz="1300" dirty="0">
                  <a:latin typeface="Arial" panose="020B0604020202020204" pitchFamily="34" charset="0"/>
                  <a:ea typeface="Fira Sans"/>
                  <a:cs typeface="Arial" panose="020B0604020202020204" pitchFamily="34" charset="0"/>
                  <a:sym typeface="Fira Sans"/>
                </a:rPr>
                <a:t> </a:t>
              </a:r>
              <a:r>
                <a:rPr lang="en-US" altLang="zh-CN" sz="1300" dirty="0">
                  <a:latin typeface="Arial" panose="020B0604020202020204" pitchFamily="34" charset="0"/>
                  <a:ea typeface="Fira Sans"/>
                  <a:cs typeface="Arial" panose="020B0604020202020204" pitchFamily="34" charset="0"/>
                  <a:sym typeface="Fira Sans"/>
                </a:rPr>
                <a:t>functionalities</a:t>
              </a:r>
              <a:endParaRPr sz="1300" dirty="0">
                <a:solidFill>
                  <a:srgbClr val="000000"/>
                </a:solidFill>
                <a:latin typeface="Arial" panose="020B0604020202020204" pitchFamily="34" charset="0"/>
                <a:ea typeface="Fira Sans"/>
                <a:cs typeface="Arial" panose="020B0604020202020204" pitchFamily="34" charset="0"/>
                <a:sym typeface="Fira Sans"/>
              </a:endParaRPr>
            </a:p>
          </p:txBody>
        </p:sp>
        <p:sp>
          <p:nvSpPr>
            <p:cNvPr id="2211" name="Google Shape;2211;p39"/>
            <p:cNvSpPr/>
            <p:nvPr/>
          </p:nvSpPr>
          <p:spPr>
            <a:xfrm>
              <a:off x="1179592" y="1858075"/>
              <a:ext cx="2054807" cy="4641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App</a:t>
              </a:r>
              <a:r>
                <a:rPr lang="zh-CN" altLang="en-US"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store</a:t>
              </a:r>
              <a:r>
                <a:rPr lang="zh-CN" altLang="en-US"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rPr>
                <a:t>rejection</a:t>
              </a:r>
              <a:endParaRPr sz="1700" dirty="0">
                <a:solidFill>
                  <a:schemeClr val="lt1"/>
                </a:solidFill>
                <a:latin typeface="Arial" panose="020B0604020202020204" pitchFamily="34" charset="0"/>
                <a:ea typeface="Fira Sans Extra Condensed Medium"/>
                <a:cs typeface="Arial" panose="020B0604020202020204" pitchFamily="34" charset="0"/>
                <a:sym typeface="Fira Sans Extra Condensed Medium"/>
              </a:endParaRPr>
            </a:p>
          </p:txBody>
        </p:sp>
      </p:grpSp>
      <p:sp>
        <p:nvSpPr>
          <p:cNvPr id="4" name="Google Shape;590;p24">
            <a:extLst>
              <a:ext uri="{FF2B5EF4-FFF2-40B4-BE49-F238E27FC236}">
                <a16:creationId xmlns:a16="http://schemas.microsoft.com/office/drawing/2014/main" xmlns="" id="{40DD81C4-56BE-37A5-8183-908763F30DCC}"/>
              </a:ext>
            </a:extLst>
          </p:cNvPr>
          <p:cNvSpPr txBox="1">
            <a:spLocks noGrp="1"/>
          </p:cNvSpPr>
          <p:nvPr>
            <p:ph type="title"/>
          </p:nvPr>
        </p:nvSpPr>
        <p:spPr>
          <a:xfrm>
            <a:off x="2679892" y="330394"/>
            <a:ext cx="3784215"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US" altLang="zh-CN" dirty="0">
                <a:latin typeface="Arial" panose="020B0604020202020204" pitchFamily="34" charset="0"/>
                <a:cs typeface="Arial" panose="020B0604020202020204" pitchFamily="34" charset="0"/>
              </a:rPr>
              <a:t>Risk</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Mitigation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Plan</a:t>
            </a:r>
            <a:endParaRPr dirty="0">
              <a:latin typeface="Arial" panose="020B0604020202020204" pitchFamily="34" charset="0"/>
              <a:cs typeface="Arial" panose="020B0604020202020204" pitchFamily="34" charset="0"/>
            </a:endParaRPr>
          </a:p>
        </p:txBody>
      </p:sp>
      <p:sp>
        <p:nvSpPr>
          <p:cNvPr id="2" name="Rounded Rectangle 1">
            <a:extLst>
              <a:ext uri="{FF2B5EF4-FFF2-40B4-BE49-F238E27FC236}">
                <a16:creationId xmlns:a16="http://schemas.microsoft.com/office/drawing/2014/main" xmlns="" id="{B9BB171E-1DAA-26D5-3BFA-D2C4EEC4F48E}"/>
              </a:ext>
            </a:extLst>
          </p:cNvPr>
          <p:cNvSpPr/>
          <p:nvPr/>
        </p:nvSpPr>
        <p:spPr>
          <a:xfrm>
            <a:off x="379379" y="1711012"/>
            <a:ext cx="8170868" cy="584026"/>
          </a:xfrm>
          <a:prstGeom prst="round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00466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0;p15"/>
          <p:cNvSpPr/>
          <p:nvPr/>
        </p:nvSpPr>
        <p:spPr>
          <a:xfrm>
            <a:off x="1990846" y="1554110"/>
            <a:ext cx="5166886" cy="736544"/>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p:nvPr>
        </p:nvSpPr>
        <p:spPr>
          <a:xfrm>
            <a:off x="2242303" y="1681782"/>
            <a:ext cx="7723500" cy="481200"/>
          </a:xfrm>
          <a:noFill/>
          <a:ln>
            <a:noFill/>
          </a:ln>
        </p:spPr>
        <p:txBody>
          <a:bodyPr spcFirstLastPara="1" wrap="square" lIns="91425" tIns="91425" rIns="91425" bIns="91425" anchor="ctr" anchorCtr="0">
            <a:noAutofit/>
          </a:bodyPr>
          <a:lstStyle/>
          <a:p>
            <a:pPr algn="l">
              <a:buClr>
                <a:srgbClr val="000000"/>
              </a:buClr>
              <a:buFont typeface="Arial"/>
            </a:pPr>
            <a:r>
              <a:rPr lang="en-US" sz="3200" dirty="0">
                <a:solidFill>
                  <a:srgbClr val="FFFFFF"/>
                </a:solidFill>
                <a:latin typeface="+mj-lt"/>
              </a:rPr>
              <a:t>Requirements modelling</a:t>
            </a:r>
          </a:p>
        </p:txBody>
      </p:sp>
    </p:spTree>
    <p:extLst>
      <p:ext uri="{BB962C8B-B14F-4D97-AF65-F5344CB8AC3E}">
        <p14:creationId xmlns:p14="http://schemas.microsoft.com/office/powerpoint/2010/main" val="1596168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0"/>
          <p:cNvSpPr txBox="1">
            <a:spLocks noGrp="1"/>
          </p:cNvSpPr>
          <p:nvPr>
            <p:ph type="title"/>
          </p:nvPr>
        </p:nvSpPr>
        <p:spPr>
          <a:xfrm>
            <a:off x="799170" y="328350"/>
            <a:ext cx="5398294"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 dirty="0">
                <a:latin typeface="Arial" panose="020B0604020202020204" pitchFamily="34" charset="0"/>
                <a:cs typeface="Arial" panose="020B0604020202020204" pitchFamily="34" charset="0"/>
              </a:rPr>
              <a:t>Mockups</a:t>
            </a:r>
            <a:endParaRPr dirty="0">
              <a:latin typeface="Arial" panose="020B0604020202020204" pitchFamily="34" charset="0"/>
              <a:cs typeface="Arial" panose="020B0604020202020204" pitchFamily="34" charset="0"/>
            </a:endParaRPr>
          </a:p>
        </p:txBody>
      </p:sp>
      <p:pic>
        <p:nvPicPr>
          <p:cNvPr id="3" name="Picture 2" descr="A screenshot of a pink screen&#10;&#10;Description automatically generated">
            <a:extLst>
              <a:ext uri="{FF2B5EF4-FFF2-40B4-BE49-F238E27FC236}">
                <a16:creationId xmlns:a16="http://schemas.microsoft.com/office/drawing/2014/main" xmlns="" id="{7AC64F54-5D06-D4B7-EBA6-D5708F3A6ED8}"/>
              </a:ext>
            </a:extLst>
          </p:cNvPr>
          <p:cNvPicPr>
            <a:picLocks noChangeAspect="1"/>
          </p:cNvPicPr>
          <p:nvPr/>
        </p:nvPicPr>
        <p:blipFill>
          <a:blip r:embed="rId3"/>
          <a:stretch>
            <a:fillRect/>
          </a:stretch>
        </p:blipFill>
        <p:spPr>
          <a:xfrm>
            <a:off x="105394" y="-2417"/>
            <a:ext cx="2441579" cy="5143500"/>
          </a:xfrm>
          <a:prstGeom prst="rect">
            <a:avLst/>
          </a:prstGeom>
        </p:spPr>
      </p:pic>
      <p:pic>
        <p:nvPicPr>
          <p:cNvPr id="5" name="Picture 4" descr="A screenshot of a login form&#10;&#10;Description automatically generated">
            <a:extLst>
              <a:ext uri="{FF2B5EF4-FFF2-40B4-BE49-F238E27FC236}">
                <a16:creationId xmlns:a16="http://schemas.microsoft.com/office/drawing/2014/main" xmlns="" id="{58664B40-FEF2-70CE-69B8-958706980F8E}"/>
              </a:ext>
            </a:extLst>
          </p:cNvPr>
          <p:cNvPicPr>
            <a:picLocks noChangeAspect="1"/>
          </p:cNvPicPr>
          <p:nvPr/>
        </p:nvPicPr>
        <p:blipFill>
          <a:blip r:embed="rId4"/>
          <a:stretch>
            <a:fillRect/>
          </a:stretch>
        </p:blipFill>
        <p:spPr>
          <a:xfrm>
            <a:off x="4449660" y="0"/>
            <a:ext cx="2453357" cy="5143500"/>
          </a:xfrm>
          <a:prstGeom prst="rect">
            <a:avLst/>
          </a:prstGeom>
        </p:spPr>
      </p:pic>
      <p:sp>
        <p:nvSpPr>
          <p:cNvPr id="8" name="TextBox 7">
            <a:extLst>
              <a:ext uri="{FF2B5EF4-FFF2-40B4-BE49-F238E27FC236}">
                <a16:creationId xmlns:a16="http://schemas.microsoft.com/office/drawing/2014/main" xmlns="" id="{E435226A-B4FB-CC9F-B1A4-ACB0016A7A19}"/>
              </a:ext>
            </a:extLst>
          </p:cNvPr>
          <p:cNvSpPr txBox="1"/>
          <p:nvPr/>
        </p:nvSpPr>
        <p:spPr>
          <a:xfrm>
            <a:off x="2714920" y="1753386"/>
            <a:ext cx="1564849" cy="738664"/>
          </a:xfrm>
          <a:prstGeom prst="rect">
            <a:avLst/>
          </a:prstGeom>
          <a:solidFill>
            <a:schemeClr val="accent1">
              <a:lumMod val="60000"/>
              <a:lumOff val="4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r>
              <a:rPr lang="en-AU" dirty="0"/>
              <a:t>Core functionality we created for this exercise</a:t>
            </a:r>
          </a:p>
        </p:txBody>
      </p:sp>
      <p:grpSp>
        <p:nvGrpSpPr>
          <p:cNvPr id="9" name="Group 8"/>
          <p:cNvGrpSpPr/>
          <p:nvPr/>
        </p:nvGrpSpPr>
        <p:grpSpPr>
          <a:xfrm>
            <a:off x="-219919" y="0"/>
            <a:ext cx="9363919" cy="5143500"/>
            <a:chOff x="0" y="0"/>
            <a:chExt cx="9144000" cy="5143500"/>
          </a:xfrm>
        </p:grpSpPr>
        <p:pic>
          <p:nvPicPr>
            <p:cNvPr id="10" name="Picture 9"/>
            <p:cNvPicPr>
              <a:picLocks noChangeAspect="1"/>
            </p:cNvPicPr>
            <p:nvPr/>
          </p:nvPicPr>
          <p:blipFill rotWithShape="1">
            <a:blip r:embed="rId5">
              <a:alphaModFix amt="50000"/>
              <a:extLst>
                <a:ext uri="{BEBA8EAE-BF5A-486C-A8C5-ECC9F3942E4B}">
                  <a14:imgProps xmlns:a14="http://schemas.microsoft.com/office/drawing/2010/main">
                    <a14:imgLayer r:embed="rId6">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11" name="Picture 10"/>
            <p:cNvPicPr>
              <a:picLocks noChangeAspect="1"/>
            </p:cNvPicPr>
            <p:nvPr/>
          </p:nvPicPr>
          <p:blipFill rotWithShape="1">
            <a:blip r:embed="rId7">
              <a:alphaModFix amt="70000"/>
              <a:extLst>
                <a:ext uri="{BEBA8EAE-BF5A-486C-A8C5-ECC9F3942E4B}">
                  <a14:imgProps xmlns:a14="http://schemas.microsoft.com/office/drawing/2010/main">
                    <a14:imgLayer r:embed="rId8">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0" y="3604067"/>
              <a:ext cx="1701478" cy="1539433"/>
            </a:xfrm>
            <a:prstGeom prst="rect">
              <a:avLst/>
            </a:prstGeom>
          </p:spPr>
        </p:pic>
      </p:grpSp>
      <p:pic>
        <p:nvPicPr>
          <p:cNvPr id="7" name="Picture 6" descr="A screenshot of a phone&#10;&#10;Description automatically generated">
            <a:extLst>
              <a:ext uri="{FF2B5EF4-FFF2-40B4-BE49-F238E27FC236}">
                <a16:creationId xmlns:a16="http://schemas.microsoft.com/office/drawing/2014/main" xmlns="" id="{272F042E-29AC-E0F7-321F-F3268DF5D82E}"/>
              </a:ext>
            </a:extLst>
          </p:cNvPr>
          <p:cNvPicPr>
            <a:picLocks noChangeAspect="1"/>
          </p:cNvPicPr>
          <p:nvPr/>
        </p:nvPicPr>
        <p:blipFill>
          <a:blip r:embed="rId9"/>
          <a:stretch>
            <a:fillRect/>
          </a:stretch>
        </p:blipFill>
        <p:spPr>
          <a:xfrm>
            <a:off x="7305810" y="-2417"/>
            <a:ext cx="1596746" cy="5143500"/>
          </a:xfrm>
          <a:prstGeom prst="rect">
            <a:avLst/>
          </a:prstGeom>
        </p:spPr>
      </p:pic>
    </p:spTree>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2"/>
          <p:cNvSpPr txBox="1">
            <a:spLocks noGrp="1"/>
          </p:cNvSpPr>
          <p:nvPr>
            <p:ph type="title"/>
          </p:nvPr>
        </p:nvSpPr>
        <p:spPr>
          <a:xfrm>
            <a:off x="2675389" y="109003"/>
            <a:ext cx="3479785"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US" altLang="zh-CN" dirty="0">
                <a:latin typeface="Arial" panose="020B0604020202020204" pitchFamily="34" charset="0"/>
                <a:cs typeface="Arial" panose="020B0604020202020204" pitchFamily="34" charset="0"/>
              </a:rPr>
              <a:t>Use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Case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Diagram</a:t>
            </a:r>
            <a:endParaRPr dirty="0">
              <a:latin typeface="Arial" panose="020B0604020202020204" pitchFamily="34" charset="0"/>
              <a:cs typeface="Arial" panose="020B0604020202020204" pitchFamily="34" charset="0"/>
            </a:endParaRPr>
          </a:p>
        </p:txBody>
      </p:sp>
      <p:pic>
        <p:nvPicPr>
          <p:cNvPr id="4" name="Picture 3" descr="A diagram of a company&#10;&#10;Description automatically generated">
            <a:extLst>
              <a:ext uri="{FF2B5EF4-FFF2-40B4-BE49-F238E27FC236}">
                <a16:creationId xmlns:a16="http://schemas.microsoft.com/office/drawing/2014/main" xmlns="" id="{FE523BAB-5943-A47E-A31B-8BA909459D60}"/>
              </a:ext>
            </a:extLst>
          </p:cNvPr>
          <p:cNvPicPr>
            <a:picLocks noChangeAspect="1"/>
          </p:cNvPicPr>
          <p:nvPr/>
        </p:nvPicPr>
        <p:blipFill>
          <a:blip r:embed="rId3">
            <a:duotone>
              <a:schemeClr val="accent2">
                <a:shade val="45000"/>
                <a:satMod val="135000"/>
              </a:schemeClr>
              <a:prstClr val="white"/>
            </a:duotone>
          </a:blip>
          <a:stretch>
            <a:fillRect/>
          </a:stretch>
        </p:blipFill>
        <p:spPr>
          <a:xfrm>
            <a:off x="396815" y="590203"/>
            <a:ext cx="8036935" cy="4462694"/>
          </a:xfrm>
          <a:prstGeom prst="rect">
            <a:avLst/>
          </a:prstGeom>
        </p:spPr>
      </p:pic>
    </p:spTree>
    <p:extLst>
      <p:ext uri="{BB962C8B-B14F-4D97-AF65-F5344CB8AC3E}">
        <p14:creationId xmlns:p14="http://schemas.microsoft.com/office/powerpoint/2010/main" val="245832299"/>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p15"/>
          <p:cNvSpPr/>
          <p:nvPr/>
        </p:nvSpPr>
        <p:spPr>
          <a:xfrm>
            <a:off x="2500134" y="1391696"/>
            <a:ext cx="3738622" cy="736544"/>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p:nvPr>
        </p:nvSpPr>
        <p:spPr>
          <a:xfrm>
            <a:off x="2654823" y="1519368"/>
            <a:ext cx="7723500" cy="481200"/>
          </a:xfrm>
          <a:noFill/>
          <a:ln>
            <a:noFill/>
          </a:ln>
        </p:spPr>
        <p:txBody>
          <a:bodyPr spcFirstLastPara="1" wrap="square" lIns="91425" tIns="91425" rIns="91425" bIns="91425" anchor="ctr" anchorCtr="0">
            <a:noAutofit/>
          </a:bodyPr>
          <a:lstStyle/>
          <a:p>
            <a:pPr algn="l">
              <a:buClr>
                <a:srgbClr val="000000"/>
              </a:buClr>
              <a:buFont typeface="Arial"/>
            </a:pPr>
            <a:r>
              <a:rPr lang="en-US" altLang="zh-CN" sz="3200" dirty="0">
                <a:solidFill>
                  <a:srgbClr val="FFFFFF"/>
                </a:solidFill>
                <a:latin typeface="+mj-lt"/>
              </a:rPr>
              <a:t>Design</a:t>
            </a:r>
            <a:r>
              <a:rPr lang="en-US" sz="3200" dirty="0">
                <a:solidFill>
                  <a:srgbClr val="FFFFFF"/>
                </a:solidFill>
                <a:latin typeface="+mj-lt"/>
              </a:rPr>
              <a:t> modelling</a:t>
            </a:r>
          </a:p>
        </p:txBody>
      </p:sp>
    </p:spTree>
    <p:extLst>
      <p:ext uri="{BB962C8B-B14F-4D97-AF65-F5344CB8AC3E}">
        <p14:creationId xmlns:p14="http://schemas.microsoft.com/office/powerpoint/2010/main" val="1073645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2" name="Google Shape;463;p22">
            <a:extLst>
              <a:ext uri="{FF2B5EF4-FFF2-40B4-BE49-F238E27FC236}">
                <a16:creationId xmlns:a16="http://schemas.microsoft.com/office/drawing/2014/main" xmlns="" id="{79905C06-D4A8-27E1-4435-A6C1FCFBE793}"/>
              </a:ext>
            </a:extLst>
          </p:cNvPr>
          <p:cNvSpPr txBox="1">
            <a:spLocks/>
          </p:cNvSpPr>
          <p:nvPr/>
        </p:nvSpPr>
        <p:spPr>
          <a:xfrm>
            <a:off x="2787255" y="-72660"/>
            <a:ext cx="2877902"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r>
              <a:rPr lang="en-US" altLang="zh-CN" dirty="0">
                <a:latin typeface="Arial" panose="020B0604020202020204" pitchFamily="34" charset="0"/>
                <a:cs typeface="Arial" panose="020B0604020202020204" pitchFamily="34" charset="0"/>
              </a:rPr>
              <a:t>Class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Diagram</a:t>
            </a:r>
            <a:endParaRPr lang="en-US" dirty="0">
              <a:latin typeface="Arial" panose="020B0604020202020204" pitchFamily="34" charset="0"/>
              <a:cs typeface="Arial" panose="020B0604020202020204" pitchFamily="34" charset="0"/>
            </a:endParaRPr>
          </a:p>
        </p:txBody>
      </p:sp>
      <p:pic>
        <p:nvPicPr>
          <p:cNvPr id="4" name="Picture 3" descr="A diagram of a computer&#10;&#10;Description automatically generated">
            <a:extLst>
              <a:ext uri="{FF2B5EF4-FFF2-40B4-BE49-F238E27FC236}">
                <a16:creationId xmlns:a16="http://schemas.microsoft.com/office/drawing/2014/main" xmlns="" id="{CF55FE0F-75E7-7816-3B68-ECACE2E9C9FE}"/>
              </a:ext>
            </a:extLst>
          </p:cNvPr>
          <p:cNvPicPr>
            <a:picLocks noChangeAspect="1"/>
          </p:cNvPicPr>
          <p:nvPr/>
        </p:nvPicPr>
        <p:blipFill>
          <a:blip r:embed="rId3">
            <a:duotone>
              <a:schemeClr val="accent2">
                <a:shade val="45000"/>
                <a:satMod val="135000"/>
              </a:schemeClr>
              <a:prstClr val="white"/>
            </a:duotone>
          </a:blip>
          <a:stretch>
            <a:fillRect/>
          </a:stretch>
        </p:blipFill>
        <p:spPr>
          <a:xfrm>
            <a:off x="548350" y="408540"/>
            <a:ext cx="7772400" cy="4723227"/>
          </a:xfrm>
          <a:prstGeom prst="rect">
            <a:avLst/>
          </a:prstGeom>
        </p:spPr>
      </p:pic>
    </p:spTree>
    <p:extLst>
      <p:ext uri="{BB962C8B-B14F-4D97-AF65-F5344CB8AC3E}">
        <p14:creationId xmlns:p14="http://schemas.microsoft.com/office/powerpoint/2010/main" val="1856734759"/>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2" name="Google Shape;463;p22">
            <a:extLst>
              <a:ext uri="{FF2B5EF4-FFF2-40B4-BE49-F238E27FC236}">
                <a16:creationId xmlns:a16="http://schemas.microsoft.com/office/drawing/2014/main" xmlns="" id="{79905C06-D4A8-27E1-4435-A6C1FCFBE793}"/>
              </a:ext>
            </a:extLst>
          </p:cNvPr>
          <p:cNvSpPr txBox="1">
            <a:spLocks/>
          </p:cNvSpPr>
          <p:nvPr/>
        </p:nvSpPr>
        <p:spPr>
          <a:xfrm>
            <a:off x="2680324" y="-11575"/>
            <a:ext cx="3607107"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US" altLang="zh-CN" dirty="0">
                <a:latin typeface="Arial" panose="020B0604020202020204" pitchFamily="34" charset="0"/>
                <a:cs typeface="Arial" panose="020B0604020202020204" pitchFamily="34" charset="0"/>
              </a:rPr>
              <a:t>Sequence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Diagram</a:t>
            </a:r>
            <a:endParaRPr lang="en-US" dirty="0">
              <a:latin typeface="Arial" panose="020B0604020202020204" pitchFamily="34" charset="0"/>
              <a:cs typeface="Arial" panose="020B0604020202020204" pitchFamily="34" charset="0"/>
            </a:endParaRPr>
          </a:p>
        </p:txBody>
      </p:sp>
      <p:pic>
        <p:nvPicPr>
          <p:cNvPr id="5" name="Picture 4" descr="A diagram of a project&#10;&#10;Description automatically generated">
            <a:extLst>
              <a:ext uri="{FF2B5EF4-FFF2-40B4-BE49-F238E27FC236}">
                <a16:creationId xmlns:a16="http://schemas.microsoft.com/office/drawing/2014/main" xmlns="" id="{99E02B7C-26CD-9A8B-5AF6-0F879791D86B}"/>
              </a:ext>
            </a:extLst>
          </p:cNvPr>
          <p:cNvPicPr>
            <a:picLocks noChangeAspect="1"/>
          </p:cNvPicPr>
          <p:nvPr/>
        </p:nvPicPr>
        <p:blipFill>
          <a:blip r:embed="rId3">
            <a:duotone>
              <a:schemeClr val="accent2">
                <a:shade val="45000"/>
                <a:satMod val="135000"/>
              </a:schemeClr>
              <a:prstClr val="white"/>
            </a:duotone>
          </a:blip>
          <a:stretch>
            <a:fillRect/>
          </a:stretch>
        </p:blipFill>
        <p:spPr>
          <a:xfrm>
            <a:off x="65297" y="615984"/>
            <a:ext cx="8837163" cy="4349833"/>
          </a:xfrm>
          <a:prstGeom prst="rect">
            <a:avLst/>
          </a:prstGeom>
        </p:spPr>
      </p:pic>
    </p:spTree>
    <p:extLst>
      <p:ext uri="{BB962C8B-B14F-4D97-AF65-F5344CB8AC3E}">
        <p14:creationId xmlns:p14="http://schemas.microsoft.com/office/powerpoint/2010/main" val="788974390"/>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14" name="Google Shape;62;p15"/>
          <p:cNvSpPr/>
          <p:nvPr/>
        </p:nvSpPr>
        <p:spPr>
          <a:xfrm>
            <a:off x="2877647" y="1399722"/>
            <a:ext cx="3580692" cy="736544"/>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6;p16"/>
          <p:cNvSpPr txBox="1"/>
          <p:nvPr/>
        </p:nvSpPr>
        <p:spPr>
          <a:xfrm>
            <a:off x="3203755" y="1585144"/>
            <a:ext cx="3418981"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3200" dirty="0">
                <a:solidFill>
                  <a:srgbClr val="FFFFFF"/>
                </a:solidFill>
                <a:latin typeface="+mj-lt"/>
                <a:ea typeface="Fira Sans Extra Condensed Medium"/>
                <a:cs typeface="Fira Sans Extra Condensed Medium"/>
                <a:sym typeface="Fira Sans Extra Condensed Medium"/>
              </a:rPr>
              <a:t>Implementation</a:t>
            </a:r>
            <a:endParaRPr sz="3200" dirty="0">
              <a:solidFill>
                <a:srgbClr val="FFFFFF"/>
              </a:solidFill>
              <a:latin typeface="+mj-lt"/>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936509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grpSp>
        <p:nvGrpSpPr>
          <p:cNvPr id="59" name="Google Shape;59;p15"/>
          <p:cNvGrpSpPr/>
          <p:nvPr/>
        </p:nvGrpSpPr>
        <p:grpSpPr>
          <a:xfrm>
            <a:off x="234080" y="458965"/>
            <a:ext cx="6120420" cy="4058440"/>
            <a:chOff x="-1629763" y="-397623"/>
            <a:chExt cx="8992774" cy="5971368"/>
          </a:xfrm>
        </p:grpSpPr>
        <p:sp>
          <p:nvSpPr>
            <p:cNvPr id="60" name="Google Shape;60;p15"/>
            <p:cNvSpPr/>
            <p:nvPr/>
          </p:nvSpPr>
          <p:spPr>
            <a:xfrm>
              <a:off x="-931806" y="800507"/>
              <a:ext cx="703631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629763" y="2026153"/>
              <a:ext cx="6560809"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911863" y="3260551"/>
              <a:ext cx="6897327"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51D7B"/>
                </a:solidFill>
              </a:endParaRPr>
            </a:p>
          </p:txBody>
        </p:sp>
        <p:sp>
          <p:nvSpPr>
            <p:cNvPr id="63" name="Google Shape;63;p15"/>
            <p:cNvSpPr/>
            <p:nvPr/>
          </p:nvSpPr>
          <p:spPr>
            <a:xfrm>
              <a:off x="-193962" y="4490011"/>
              <a:ext cx="7556973" cy="1083734"/>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547B"/>
                </a:solidFill>
              </a:endParaRPr>
            </a:p>
          </p:txBody>
        </p:sp>
        <p:sp>
          <p:nvSpPr>
            <p:cNvPr id="68" name="Google Shape;68;p15"/>
            <p:cNvSpPr/>
            <p:nvPr/>
          </p:nvSpPr>
          <p:spPr>
            <a:xfrm>
              <a:off x="-272431" y="-397623"/>
              <a:ext cx="7635442" cy="1083711"/>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462715" y="23561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rgbClr val="435D74"/>
                </a:solidFill>
              </a:endParaRPr>
            </a:p>
          </p:txBody>
        </p:sp>
        <p:sp>
          <p:nvSpPr>
            <p:cNvPr id="72" name="Google Shape;72;p15"/>
            <p:cNvSpPr/>
            <p:nvPr/>
          </p:nvSpPr>
          <p:spPr>
            <a:xfrm>
              <a:off x="3160673" y="1147222"/>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73" name="Google Shape;73;p15"/>
            <p:cNvSpPr/>
            <p:nvPr/>
          </p:nvSpPr>
          <p:spPr>
            <a:xfrm>
              <a:off x="3878573" y="-141051"/>
              <a:ext cx="597811" cy="43252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27" name="Google Shape;70;p15"/>
          <p:cNvSpPr/>
          <p:nvPr/>
        </p:nvSpPr>
        <p:spPr>
          <a:xfrm>
            <a:off x="3993318" y="3993611"/>
            <a:ext cx="406866" cy="293968"/>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rgbClr val="1E547B"/>
              </a:solidFill>
            </a:endParaRPr>
          </a:p>
        </p:txBody>
      </p:sp>
      <p:sp>
        <p:nvSpPr>
          <p:cNvPr id="30" name="Google Shape;116;p16"/>
          <p:cNvSpPr txBox="1"/>
          <p:nvPr/>
        </p:nvSpPr>
        <p:spPr>
          <a:xfrm>
            <a:off x="2861364" y="3993611"/>
            <a:ext cx="3418981"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3200" dirty="0">
                <a:solidFill>
                  <a:srgbClr val="FFFFFF"/>
                </a:solidFill>
                <a:latin typeface="+mj-lt"/>
                <a:ea typeface="Fira Sans Extra Condensed Medium"/>
                <a:cs typeface="Fira Sans Extra Condensed Medium"/>
                <a:sym typeface="Fira Sans Extra Condensed Medium"/>
              </a:rPr>
              <a:t>Testing</a:t>
            </a:r>
            <a:endParaRPr sz="3200" dirty="0">
              <a:solidFill>
                <a:srgbClr val="FFFFFF"/>
              </a:solidFill>
              <a:latin typeface="+mj-lt"/>
              <a:ea typeface="Fira Sans Extra Condensed Medium"/>
              <a:cs typeface="Fira Sans Extra Condensed Medium"/>
              <a:sym typeface="Fira Sans Extra Condensed Medium"/>
            </a:endParaRPr>
          </a:p>
        </p:txBody>
      </p:sp>
      <p:sp>
        <p:nvSpPr>
          <p:cNvPr id="31" name="Title 1"/>
          <p:cNvSpPr txBox="1">
            <a:spLocks/>
          </p:cNvSpPr>
          <p:nvPr/>
        </p:nvSpPr>
        <p:spPr>
          <a:xfrm>
            <a:off x="1748890" y="556077"/>
            <a:ext cx="77235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500"/>
              <a:buFont typeface="Fira Sans Extra Condensed Medium"/>
              <a:buNone/>
              <a:defRPr sz="45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9pPr>
          </a:lstStyle>
          <a:p>
            <a:pPr algn="l">
              <a:buClr>
                <a:srgbClr val="000000"/>
              </a:buClr>
              <a:buFont typeface="Arial"/>
              <a:buNone/>
            </a:pPr>
            <a:r>
              <a:rPr lang="en-US" sz="3200">
                <a:solidFill>
                  <a:srgbClr val="FFFFFF"/>
                </a:solidFill>
                <a:latin typeface="+mj-lt"/>
                <a:sym typeface="Arial"/>
              </a:rPr>
              <a:t>Executive summary</a:t>
            </a:r>
            <a:endParaRPr lang="en-US" sz="3200" dirty="0">
              <a:solidFill>
                <a:srgbClr val="FFFFFF"/>
              </a:solidFill>
              <a:latin typeface="+mj-lt"/>
              <a:sym typeface="Arial"/>
            </a:endParaRPr>
          </a:p>
        </p:txBody>
      </p:sp>
      <p:sp>
        <p:nvSpPr>
          <p:cNvPr id="32" name="Title 1"/>
          <p:cNvSpPr txBox="1">
            <a:spLocks/>
          </p:cNvSpPr>
          <p:nvPr/>
        </p:nvSpPr>
        <p:spPr>
          <a:xfrm>
            <a:off x="930219" y="1381537"/>
            <a:ext cx="77235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500"/>
              <a:buFont typeface="Fira Sans Extra Condensed Medium"/>
              <a:buNone/>
              <a:defRPr sz="45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9pPr>
          </a:lstStyle>
          <a:p>
            <a:pPr algn="l">
              <a:buClr>
                <a:srgbClr val="000000"/>
              </a:buClr>
              <a:buFont typeface="Arial"/>
              <a:buNone/>
            </a:pPr>
            <a:r>
              <a:rPr lang="en-US" sz="3200">
                <a:solidFill>
                  <a:srgbClr val="FFFFFF"/>
                </a:solidFill>
                <a:latin typeface="+mj-lt"/>
              </a:rPr>
              <a:t>Requirements modelling</a:t>
            </a:r>
            <a:endParaRPr lang="en-US" sz="3200" dirty="0">
              <a:solidFill>
                <a:srgbClr val="FFFFFF"/>
              </a:solidFill>
              <a:latin typeface="+mj-lt"/>
            </a:endParaRPr>
          </a:p>
        </p:txBody>
      </p:sp>
      <p:sp>
        <p:nvSpPr>
          <p:cNvPr id="35" name="Title 1"/>
          <p:cNvSpPr txBox="1">
            <a:spLocks/>
          </p:cNvSpPr>
          <p:nvPr/>
        </p:nvSpPr>
        <p:spPr>
          <a:xfrm>
            <a:off x="709105" y="2217139"/>
            <a:ext cx="77235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500"/>
              <a:buFont typeface="Fira Sans Extra Condensed Medium"/>
              <a:buNone/>
              <a:defRPr sz="45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9pPr>
          </a:lstStyle>
          <a:p>
            <a:pPr algn="l">
              <a:buClr>
                <a:srgbClr val="000000"/>
              </a:buClr>
              <a:buFont typeface="Arial"/>
              <a:buNone/>
            </a:pPr>
            <a:r>
              <a:rPr lang="en-US" altLang="zh-CN" sz="3200">
                <a:solidFill>
                  <a:srgbClr val="FFFFFF"/>
                </a:solidFill>
                <a:latin typeface="+mj-lt"/>
              </a:rPr>
              <a:t>Design</a:t>
            </a:r>
            <a:r>
              <a:rPr lang="en-US" sz="3200">
                <a:solidFill>
                  <a:srgbClr val="FFFFFF"/>
                </a:solidFill>
                <a:latin typeface="+mj-lt"/>
              </a:rPr>
              <a:t> modelling</a:t>
            </a:r>
            <a:endParaRPr lang="en-US" sz="3200" dirty="0">
              <a:solidFill>
                <a:srgbClr val="FFFFFF"/>
              </a:solidFill>
              <a:latin typeface="+mj-lt"/>
            </a:endParaRPr>
          </a:p>
        </p:txBody>
      </p:sp>
      <p:sp>
        <p:nvSpPr>
          <p:cNvPr id="36" name="Google Shape;116;p16"/>
          <p:cNvSpPr txBox="1"/>
          <p:nvPr/>
        </p:nvSpPr>
        <p:spPr>
          <a:xfrm>
            <a:off x="1513334" y="3089732"/>
            <a:ext cx="3418981"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3200" dirty="0">
                <a:solidFill>
                  <a:srgbClr val="FFFFFF"/>
                </a:solidFill>
                <a:latin typeface="+mj-lt"/>
                <a:ea typeface="Fira Sans Extra Condensed Medium"/>
                <a:cs typeface="Fira Sans Extra Condensed Medium"/>
                <a:sym typeface="Fira Sans Extra Condensed Medium"/>
              </a:rPr>
              <a:t>Implementation</a:t>
            </a:r>
            <a:endParaRPr sz="3200" dirty="0">
              <a:solidFill>
                <a:srgbClr val="FFFFFF"/>
              </a:solidFill>
              <a:latin typeface="+mj-lt"/>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33793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63;p15"/>
          <p:cNvSpPr/>
          <p:nvPr/>
        </p:nvSpPr>
        <p:spPr>
          <a:xfrm>
            <a:off x="3016877" y="887985"/>
            <a:ext cx="3580692" cy="73656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6;p16"/>
          <p:cNvSpPr txBox="1"/>
          <p:nvPr/>
        </p:nvSpPr>
        <p:spPr>
          <a:xfrm>
            <a:off x="3988816" y="1073415"/>
            <a:ext cx="3418981"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3200">
                <a:solidFill>
                  <a:srgbClr val="FFFFFF"/>
                </a:solidFill>
                <a:latin typeface="+mj-lt"/>
                <a:ea typeface="Fira Sans Extra Condensed Medium"/>
                <a:cs typeface="Fira Sans Extra Condensed Medium"/>
                <a:sym typeface="Fira Sans Extra Condensed Medium"/>
              </a:rPr>
              <a:t>Testing</a:t>
            </a:r>
            <a:endParaRPr sz="3200" dirty="0">
              <a:solidFill>
                <a:srgbClr val="FFFFFF"/>
              </a:solidFill>
              <a:latin typeface="+mj-lt"/>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13115179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582" y="217323"/>
            <a:ext cx="3104226" cy="481200"/>
          </a:xfr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US" dirty="0"/>
              <a:t>Implementation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24" y="66321"/>
            <a:ext cx="2757993" cy="48412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61098288"/>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315" y="1872796"/>
            <a:ext cx="1516969" cy="26628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1400" y="1414976"/>
            <a:ext cx="1439958" cy="25276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p:cNvSpPr txBox="1"/>
          <p:nvPr/>
        </p:nvSpPr>
        <p:spPr>
          <a:xfrm>
            <a:off x="3501601" y="279254"/>
            <a:ext cx="1911647"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marR="0" lvl="0" algn="l" rtl="0">
              <a:lnSpc>
                <a:spcPct val="100000"/>
              </a:lnSpc>
              <a:spcBef>
                <a:spcPts val="0"/>
              </a:spcBef>
              <a:spcAft>
                <a:spcPts val="0"/>
              </a:spcAft>
              <a:defRPr/>
            </a:defPPr>
            <a:lvl1pPr>
              <a:defRPr sz="24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smtClean="0"/>
              <a:t>Final</a:t>
            </a:r>
            <a:r>
              <a:rPr lang="zh-CN" altLang="en-US" dirty="0" smtClean="0"/>
              <a:t> </a:t>
            </a:r>
            <a:r>
              <a:rPr lang="en-US" altLang="zh-CN" dirty="0"/>
              <a:t>Project</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617" y="510086"/>
            <a:ext cx="1552641" cy="27254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2" name="Curved Connector 11"/>
          <p:cNvCxnSpPr/>
          <p:nvPr/>
        </p:nvCxnSpPr>
        <p:spPr>
          <a:xfrm>
            <a:off x="4270693" y="3317313"/>
            <a:ext cx="831218" cy="589263"/>
          </a:xfrm>
          <a:prstGeom prst="curvedConnector3">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5958" y="2870643"/>
            <a:ext cx="1776446" cy="1494653"/>
            <a:chOff x="4234633" y="843030"/>
            <a:chExt cx="2830603" cy="2025650"/>
          </a:xfrm>
        </p:grpSpPr>
        <p:pic>
          <p:nvPicPr>
            <p:cNvPr id="17" name="Picture 4" descr="话框标题框素材- 包站长"/>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4633" y="843030"/>
              <a:ext cx="2830603" cy="20256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572000" y="1183991"/>
              <a:ext cx="2207941" cy="1001085"/>
            </a:xfrm>
            <a:prstGeom prst="rect">
              <a:avLst/>
            </a:prstGeom>
            <a:noFill/>
          </p:spPr>
          <p:txBody>
            <a:bodyPr wrap="square" rtlCol="0">
              <a:spAutoFit/>
            </a:bodyPr>
            <a:lstStyle/>
            <a:p>
              <a:r>
                <a:rPr lang="en-US" altLang="zh-CN" dirty="0" smtClean="0">
                  <a:latin typeface="Apple Chancery" charset="0"/>
                  <a:ea typeface="Apple Chancery" charset="0"/>
                  <a:cs typeface="Apple Chancery" charset="0"/>
                </a:rPr>
                <a:t>Hi</a:t>
              </a:r>
              <a:r>
                <a:rPr lang="zh-CN" altLang="en-US" dirty="0" smtClean="0">
                  <a:latin typeface="Apple Chancery" charset="0"/>
                  <a:ea typeface="Apple Chancery" charset="0"/>
                  <a:cs typeface="Apple Chancery" charset="0"/>
                </a:rPr>
                <a:t>，</a:t>
              </a:r>
              <a:r>
                <a:rPr lang="en-US" altLang="zh-CN" dirty="0" smtClean="0">
                  <a:latin typeface="Apple Chancery" charset="0"/>
                  <a:ea typeface="Apple Chancery" charset="0"/>
                  <a:cs typeface="Apple Chancery" charset="0"/>
                </a:rPr>
                <a:t>I</a:t>
              </a:r>
              <a:r>
                <a:rPr lang="zh-CN" altLang="en-US" dirty="0" smtClean="0">
                  <a:latin typeface="Apple Chancery" charset="0"/>
                  <a:ea typeface="Apple Chancery" charset="0"/>
                  <a:cs typeface="Apple Chancery" charset="0"/>
                </a:rPr>
                <a:t> </a:t>
              </a:r>
              <a:r>
                <a:rPr lang="en-US" altLang="zh-CN" dirty="0" smtClean="0">
                  <a:latin typeface="Apple Chancery" charset="0"/>
                  <a:ea typeface="Apple Chancery" charset="0"/>
                  <a:cs typeface="Apple Chancery" charset="0"/>
                </a:rPr>
                <a:t>’m</a:t>
              </a:r>
              <a:r>
                <a:rPr lang="zh-CN" altLang="en-US" dirty="0" smtClean="0">
                  <a:latin typeface="Apple Chancery" charset="0"/>
                  <a:ea typeface="Apple Chancery" charset="0"/>
                  <a:cs typeface="Apple Chancery" charset="0"/>
                </a:rPr>
                <a:t> </a:t>
              </a:r>
              <a:r>
                <a:rPr lang="en-US" altLang="zh-CN" dirty="0" smtClean="0">
                  <a:latin typeface="Apple Chancery" charset="0"/>
                  <a:ea typeface="Apple Chancery" charset="0"/>
                  <a:cs typeface="Apple Chancery" charset="0"/>
                </a:rPr>
                <a:t>a</a:t>
              </a:r>
              <a:r>
                <a:rPr lang="zh-CN" altLang="en-US" dirty="0" smtClean="0">
                  <a:latin typeface="Apple Chancery" charset="0"/>
                  <a:ea typeface="Apple Chancery" charset="0"/>
                  <a:cs typeface="Apple Chancery" charset="0"/>
                </a:rPr>
                <a:t> </a:t>
              </a:r>
              <a:r>
                <a:rPr lang="en-US" altLang="zh-CN" dirty="0" smtClean="0">
                  <a:latin typeface="Apple Chancery" charset="0"/>
                  <a:ea typeface="Apple Chancery" charset="0"/>
                  <a:cs typeface="Apple Chancery" charset="0"/>
                </a:rPr>
                <a:t>household</a:t>
              </a:r>
              <a:r>
                <a:rPr lang="zh-CN" altLang="en-US" dirty="0" smtClean="0">
                  <a:latin typeface="Apple Chancery" charset="0"/>
                  <a:ea typeface="Apple Chancery" charset="0"/>
                  <a:cs typeface="Apple Chancery" charset="0"/>
                </a:rPr>
                <a:t> </a:t>
              </a:r>
              <a:r>
                <a:rPr lang="en-US" altLang="zh-CN" dirty="0" smtClean="0">
                  <a:latin typeface="Apple Chancery" charset="0"/>
                  <a:ea typeface="Apple Chancery" charset="0"/>
                  <a:cs typeface="Apple Chancery" charset="0"/>
                </a:rPr>
                <a:t>creator.</a:t>
              </a:r>
              <a:endParaRPr lang="en-US" dirty="0">
                <a:latin typeface="Apple Chancery" charset="0"/>
                <a:ea typeface="Apple Chancery" charset="0"/>
                <a:cs typeface="Apple Chancery" charset="0"/>
              </a:endParaRPr>
            </a:p>
          </p:txBody>
        </p:sp>
      </p:grpSp>
      <p:pic>
        <p:nvPicPr>
          <p:cNvPr id="15" name="Picture 14"/>
          <p:cNvPicPr>
            <a:picLocks noChangeAspect="1"/>
          </p:cNvPicPr>
          <p:nvPr/>
        </p:nvPicPr>
        <p:blipFill rotWithShape="1">
          <a:blip r:embed="rId7">
            <a:extLst>
              <a:ext uri="{BEBA8EAE-BF5A-486C-A8C5-ECC9F3942E4B}">
                <a14:imgProps xmlns:a14="http://schemas.microsoft.com/office/drawing/2010/main">
                  <a14:imgLayer r:embed="rId8">
                    <a14:imgEffect>
                      <a14:backgroundRemoval t="11773" b="31371" l="82360" r="93460"/>
                    </a14:imgEffect>
                  </a14:imgLayer>
                </a14:imgProps>
              </a:ext>
              <a:ext uri="{28A0092B-C50C-407E-A947-70E740481C1C}">
                <a14:useLocalDpi xmlns:a14="http://schemas.microsoft.com/office/drawing/2010/main" val="0"/>
              </a:ext>
            </a:extLst>
          </a:blip>
          <a:srcRect l="80972" t="9323" r="5152" b="66179"/>
          <a:stretch/>
        </p:blipFill>
        <p:spPr>
          <a:xfrm>
            <a:off x="-130808" y="3970624"/>
            <a:ext cx="1177964" cy="1386561"/>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3165" y="2198604"/>
            <a:ext cx="1501728" cy="263604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9" name="Curved Connector 18"/>
          <p:cNvCxnSpPr/>
          <p:nvPr/>
        </p:nvCxnSpPr>
        <p:spPr>
          <a:xfrm flipV="1">
            <a:off x="6020740" y="3317313"/>
            <a:ext cx="821852" cy="625285"/>
          </a:xfrm>
          <a:prstGeom prst="curvedConnector3">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flipV="1">
            <a:off x="6859436" y="1680516"/>
            <a:ext cx="821852" cy="625285"/>
          </a:xfrm>
          <a:prstGeom prst="curvedConnector3">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a:xfrm>
            <a:off x="275582" y="217323"/>
            <a:ext cx="3104226" cy="4812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mtClean="0"/>
              <a:t>Implementation</a:t>
            </a:r>
            <a:endParaRPr lang="en-US" dirty="0"/>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0105" y="982501"/>
            <a:ext cx="1334688" cy="23428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2" name="Curved Connector 21"/>
          <p:cNvCxnSpPr/>
          <p:nvPr/>
        </p:nvCxnSpPr>
        <p:spPr>
          <a:xfrm>
            <a:off x="2005500" y="3260590"/>
            <a:ext cx="2885940" cy="1104706"/>
          </a:xfrm>
          <a:prstGeom prst="curvedConnector3">
            <a:avLst>
              <a:gd name="adj1" fmla="val 25582"/>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a:off x="2855294" y="2678787"/>
            <a:ext cx="671793" cy="581803"/>
          </a:xfrm>
          <a:prstGeom prst="curvedConnector3">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8871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Implementation</a:t>
            </a:r>
            <a:endParaRPr lang="en-US" sz="3600" dirty="0">
              <a:latin typeface="+mj-lt"/>
            </a:endParaRPr>
          </a:p>
        </p:txBody>
      </p:sp>
      <p:pic>
        <p:nvPicPr>
          <p:cNvPr id="4" name="only create accou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4705" y="0"/>
            <a:ext cx="2833500" cy="51435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455352" y="1804650"/>
            <a:ext cx="1911647" cy="3693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marR="0" lvl="0" algn="l" rtl="0">
              <a:lnSpc>
                <a:spcPct val="100000"/>
              </a:lnSpc>
              <a:spcBef>
                <a:spcPts val="0"/>
              </a:spcBef>
              <a:spcAft>
                <a:spcPts val="0"/>
              </a:spcAft>
              <a:defRPr/>
            </a:defPPr>
            <a:lvl1pPr>
              <a:defRPr sz="24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sz="1800" b="1" dirty="0" smtClean="0">
                <a:ln w="22225">
                  <a:solidFill>
                    <a:schemeClr val="accent2"/>
                  </a:solidFill>
                  <a:prstDash val="solid"/>
                </a:ln>
                <a:solidFill>
                  <a:schemeClr val="accent2">
                    <a:lumMod val="40000"/>
                    <a:lumOff val="60000"/>
                  </a:schemeClr>
                </a:solidFill>
              </a:rPr>
              <a:t>Create</a:t>
            </a:r>
            <a:r>
              <a:rPr lang="zh-CN" altLang="en-US" sz="1800" b="1" dirty="0" smtClean="0">
                <a:ln w="22225">
                  <a:solidFill>
                    <a:schemeClr val="accent2"/>
                  </a:solidFill>
                  <a:prstDash val="solid"/>
                </a:ln>
                <a:solidFill>
                  <a:schemeClr val="accent2">
                    <a:lumMod val="40000"/>
                    <a:lumOff val="60000"/>
                  </a:schemeClr>
                </a:solidFill>
              </a:rPr>
              <a:t> </a:t>
            </a:r>
            <a:r>
              <a:rPr lang="en-US" altLang="zh-CN" sz="1800" b="1" dirty="0" smtClean="0">
                <a:ln w="22225">
                  <a:solidFill>
                    <a:schemeClr val="accent2"/>
                  </a:solidFill>
                  <a:prstDash val="solid"/>
                </a:ln>
                <a:solidFill>
                  <a:schemeClr val="accent2">
                    <a:lumMod val="40000"/>
                    <a:lumOff val="60000"/>
                  </a:schemeClr>
                </a:solidFill>
              </a:rPr>
              <a:t>account</a:t>
            </a:r>
            <a:endParaRPr lang="en-US" sz="1800" b="1" dirty="0">
              <a:ln w="22225">
                <a:solidFill>
                  <a:schemeClr val="accent2"/>
                </a:solidFill>
                <a:prstDash val="solid"/>
              </a:ln>
              <a:solidFill>
                <a:schemeClr val="accent2">
                  <a:lumMod val="40000"/>
                  <a:lumOff val="60000"/>
                </a:schemeClr>
              </a:solidFill>
            </a:endParaRPr>
          </a:p>
        </p:txBody>
      </p:sp>
      <p:sp>
        <p:nvSpPr>
          <p:cNvPr id="7" name="TextBox 6"/>
          <p:cNvSpPr txBox="1"/>
          <p:nvPr/>
        </p:nvSpPr>
        <p:spPr>
          <a:xfrm>
            <a:off x="455352" y="1071554"/>
            <a:ext cx="1911647"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marR="0" lvl="0" algn="l" rtl="0">
              <a:lnSpc>
                <a:spcPct val="100000"/>
              </a:lnSpc>
              <a:spcBef>
                <a:spcPts val="0"/>
              </a:spcBef>
              <a:spcAft>
                <a:spcPts val="0"/>
              </a:spcAft>
              <a:defRPr/>
            </a:defPPr>
            <a:lvl1pPr>
              <a:defRPr sz="24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smtClean="0"/>
              <a:t>Final</a:t>
            </a:r>
            <a:r>
              <a:rPr lang="zh-CN" altLang="en-US" dirty="0" smtClean="0"/>
              <a:t> </a:t>
            </a:r>
            <a:r>
              <a:rPr lang="en-US" altLang="zh-CN" dirty="0"/>
              <a:t>Project</a:t>
            </a:r>
            <a:endParaRPr lang="en-US" dirty="0"/>
          </a:p>
        </p:txBody>
      </p:sp>
    </p:spTree>
    <p:extLst>
      <p:ext uri="{BB962C8B-B14F-4D97-AF65-F5344CB8AC3E}">
        <p14:creationId xmlns:p14="http://schemas.microsoft.com/office/powerpoint/2010/main" val="1995046148"/>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64201" y="3196206"/>
            <a:ext cx="2762259" cy="1702965"/>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3600" dirty="0"/>
              <a:t>Implementation</a:t>
            </a:r>
            <a:endParaRPr lang="en-US" sz="3600" dirty="0">
              <a:latin typeface="+mj-lt"/>
            </a:endParaRPr>
          </a:p>
        </p:txBody>
      </p:sp>
      <p:sp>
        <p:nvSpPr>
          <p:cNvPr id="6" name="TextBox 5"/>
          <p:cNvSpPr txBox="1"/>
          <p:nvPr/>
        </p:nvSpPr>
        <p:spPr>
          <a:xfrm>
            <a:off x="479202" y="1804650"/>
            <a:ext cx="1433983" cy="3693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marR="0" lvl="0" algn="l" rtl="0">
              <a:lnSpc>
                <a:spcPct val="100000"/>
              </a:lnSpc>
              <a:spcBef>
                <a:spcPts val="0"/>
              </a:spcBef>
              <a:spcAft>
                <a:spcPts val="0"/>
              </a:spcAft>
              <a:defRPr/>
            </a:defPPr>
            <a:lvl1pPr>
              <a:defRPr sz="2400" b="1">
                <a:ln w="22225">
                  <a:solidFill>
                    <a:schemeClr val="accent2"/>
                  </a:solidFill>
                  <a:prstDash val="solid"/>
                </a:ln>
                <a:solidFill>
                  <a:schemeClr val="accent2">
                    <a:lumMod val="40000"/>
                    <a:lumOff val="60000"/>
                  </a:schemeClr>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sz="1800" dirty="0"/>
              <a:t>Login</a:t>
            </a:r>
            <a:r>
              <a:rPr lang="zh-CN" altLang="en-US" sz="1800" dirty="0"/>
              <a:t> </a:t>
            </a:r>
            <a:r>
              <a:rPr lang="en-US" altLang="zh-CN" sz="1800" dirty="0"/>
              <a:t>page</a:t>
            </a:r>
            <a:endParaRPr lang="en-US" sz="1800" dirty="0"/>
          </a:p>
        </p:txBody>
      </p:sp>
      <p:pic>
        <p:nvPicPr>
          <p:cNvPr id="7" name="only log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133750" y="0"/>
            <a:ext cx="2876550" cy="51435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p:cNvPicPr>
            <a:picLocks noChangeAspect="1"/>
          </p:cNvPicPr>
          <p:nvPr/>
        </p:nvPicPr>
        <p:blipFill rotWithShape="1">
          <a:blip r:embed="rId8">
            <a:extLst>
              <a:ext uri="{BEBA8EAE-BF5A-486C-A8C5-ECC9F3942E4B}">
                <a14:imgProps xmlns:a14="http://schemas.microsoft.com/office/drawing/2010/main">
                  <a14:imgLayer r:embed="rId9">
                    <a14:imgEffect>
                      <a14:backgroundRemoval t="11773" b="31371" l="82360" r="93460"/>
                    </a14:imgEffect>
                  </a14:imgLayer>
                </a14:imgProps>
              </a:ext>
              <a:ext uri="{28A0092B-C50C-407E-A947-70E740481C1C}">
                <a14:useLocalDpi xmlns:a14="http://schemas.microsoft.com/office/drawing/2010/main" val="0"/>
              </a:ext>
            </a:extLst>
          </a:blip>
          <a:srcRect l="80972" t="9323" r="5152" b="66179"/>
          <a:stretch/>
        </p:blipFill>
        <p:spPr>
          <a:xfrm>
            <a:off x="146846" y="2939213"/>
            <a:ext cx="1177964" cy="1386561"/>
          </a:xfrm>
          <a:prstGeom prst="rect">
            <a:avLst/>
          </a:prstGeom>
        </p:spPr>
      </p:pic>
      <p:sp>
        <p:nvSpPr>
          <p:cNvPr id="12" name="Oval 11"/>
          <p:cNvSpPr/>
          <p:nvPr/>
        </p:nvSpPr>
        <p:spPr>
          <a:xfrm>
            <a:off x="826020" y="3471701"/>
            <a:ext cx="2217542" cy="1306171"/>
          </a:xfrm>
          <a:prstGeom prst="ellipse">
            <a:avLst/>
          </a:prstGeom>
          <a:solidFill>
            <a:schemeClr val="accent6">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10">
            <a:extLst>
              <a:ext uri="{BEBA8EAE-BF5A-486C-A8C5-ECC9F3942E4B}">
                <a14:imgProps xmlns:a14="http://schemas.microsoft.com/office/drawing/2010/main">
                  <a14:imgLayer r:embed="rId11">
                    <a14:imgEffect>
                      <a14:backgroundRemoval t="68628" b="92226" l="6927" r="19299"/>
                    </a14:imgEffect>
                  </a14:imgLayer>
                </a14:imgProps>
              </a:ext>
              <a:ext uri="{28A0092B-C50C-407E-A947-70E740481C1C}">
                <a14:useLocalDpi xmlns:a14="http://schemas.microsoft.com/office/drawing/2010/main" val="0"/>
              </a:ext>
            </a:extLst>
          </a:blip>
          <a:srcRect l="5380" t="65678" r="79155" b="4824"/>
          <a:stretch/>
        </p:blipFill>
        <p:spPr>
          <a:xfrm>
            <a:off x="1126946" y="3273035"/>
            <a:ext cx="1193181" cy="1517209"/>
          </a:xfrm>
          <a:prstGeom prst="rect">
            <a:avLst/>
          </a:prstGeom>
        </p:spPr>
      </p:pic>
      <p:pic>
        <p:nvPicPr>
          <p:cNvPr id="10" name="Picture 9"/>
          <p:cNvPicPr>
            <a:picLocks noChangeAspect="1"/>
          </p:cNvPicPr>
          <p:nvPr/>
        </p:nvPicPr>
        <p:blipFill rotWithShape="1">
          <a:blip r:embed="rId12">
            <a:extLst>
              <a:ext uri="{BEBA8EAE-BF5A-486C-A8C5-ECC9F3942E4B}">
                <a14:imgProps xmlns:a14="http://schemas.microsoft.com/office/drawing/2010/main">
                  <a14:imgLayer r:embed="rId13">
                    <a14:imgEffect>
                      <a14:backgroundRemoval t="73322" b="92748" l="22288" r="33832"/>
                    </a14:imgEffect>
                  </a14:imgLayer>
                </a14:imgProps>
              </a:ext>
              <a:ext uri="{28A0092B-C50C-407E-A947-70E740481C1C}">
                <a14:useLocalDpi xmlns:a14="http://schemas.microsoft.com/office/drawing/2010/main" val="0"/>
              </a:ext>
            </a:extLst>
          </a:blip>
          <a:srcRect l="20845" t="70894" r="64725" b="4824"/>
          <a:stretch/>
        </p:blipFill>
        <p:spPr>
          <a:xfrm>
            <a:off x="1731320" y="3562701"/>
            <a:ext cx="1113275" cy="1248936"/>
          </a:xfrm>
          <a:prstGeom prst="rect">
            <a:avLst/>
          </a:prstGeom>
        </p:spPr>
      </p:pic>
      <p:sp>
        <p:nvSpPr>
          <p:cNvPr id="11" name="TextBox 10"/>
          <p:cNvSpPr txBox="1"/>
          <p:nvPr/>
        </p:nvSpPr>
        <p:spPr>
          <a:xfrm>
            <a:off x="455352" y="1071554"/>
            <a:ext cx="1911647"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marR="0" lvl="0" algn="l" rtl="0">
              <a:lnSpc>
                <a:spcPct val="100000"/>
              </a:lnSpc>
              <a:spcBef>
                <a:spcPts val="0"/>
              </a:spcBef>
              <a:spcAft>
                <a:spcPts val="0"/>
              </a:spcAft>
              <a:defRPr/>
            </a:defPPr>
            <a:lvl1pPr>
              <a:defRPr sz="24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dirty="0" smtClean="0"/>
              <a:t>Final</a:t>
            </a:r>
            <a:r>
              <a:rPr lang="zh-CN" altLang="en-US" dirty="0" smtClean="0"/>
              <a:t> </a:t>
            </a:r>
            <a:r>
              <a:rPr lang="en-US" altLang="zh-CN" dirty="0"/>
              <a:t>Project</a:t>
            </a:r>
            <a:endParaRPr lang="en-US" dirty="0"/>
          </a:p>
        </p:txBody>
      </p:sp>
      <p:pic>
        <p:nvPicPr>
          <p:cNvPr id="4" name="already have accoun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185410" y="0"/>
            <a:ext cx="2876550" cy="51435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84259673"/>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Implementation</a:t>
            </a:r>
            <a:endParaRPr lang="en-US" sz="3600" dirty="0">
              <a:latin typeface="+mj-lt"/>
            </a:endParaRPr>
          </a:p>
        </p:txBody>
      </p:sp>
      <p:sp>
        <p:nvSpPr>
          <p:cNvPr id="6" name="TextBox 5"/>
          <p:cNvSpPr txBox="1"/>
          <p:nvPr/>
        </p:nvSpPr>
        <p:spPr>
          <a:xfrm>
            <a:off x="452844" y="1804650"/>
            <a:ext cx="2500081" cy="3693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marR="0" lvl="0" algn="l" rtl="0">
              <a:lnSpc>
                <a:spcPct val="100000"/>
              </a:lnSpc>
              <a:spcBef>
                <a:spcPts val="0"/>
              </a:spcBef>
              <a:spcAft>
                <a:spcPts val="0"/>
              </a:spcAft>
              <a:defRPr/>
            </a:defPPr>
            <a:lvl1pPr>
              <a:defRPr sz="2400" b="1">
                <a:ln w="22225">
                  <a:solidFill>
                    <a:schemeClr val="accent2"/>
                  </a:solidFill>
                  <a:prstDash val="solid"/>
                </a:ln>
                <a:solidFill>
                  <a:schemeClr val="accent2">
                    <a:lumMod val="40000"/>
                    <a:lumOff val="60000"/>
                  </a:schemeClr>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sz="1800" smtClean="0"/>
              <a:t>Choose</a:t>
            </a:r>
            <a:r>
              <a:rPr lang="zh-CN" altLang="en-US" sz="1800" dirty="0" smtClean="0"/>
              <a:t> </a:t>
            </a:r>
            <a:r>
              <a:rPr lang="en-US" altLang="zh-CN" sz="1800" dirty="0"/>
              <a:t>a</a:t>
            </a:r>
            <a:r>
              <a:rPr lang="zh-CN" altLang="en-US" sz="1800" dirty="0"/>
              <a:t> </a:t>
            </a:r>
            <a:r>
              <a:rPr lang="en-US" altLang="zh-CN" sz="1800" dirty="0"/>
              <a:t>chore</a:t>
            </a:r>
            <a:r>
              <a:rPr lang="zh-CN" altLang="en-US" sz="1800" dirty="0"/>
              <a:t> </a:t>
            </a:r>
            <a:r>
              <a:rPr lang="en-US" altLang="zh-CN" sz="1800" dirty="0"/>
              <a:t>page</a:t>
            </a:r>
            <a:endParaRPr lang="en-US" sz="1800" dirty="0"/>
          </a:p>
        </p:txBody>
      </p:sp>
      <p:pic>
        <p:nvPicPr>
          <p:cNvPr id="4" name="add a cho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33750" y="0"/>
            <a:ext cx="2876550" cy="51435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a:off x="455352" y="1071554"/>
            <a:ext cx="1911647"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marR="0" lvl="0" algn="l" rtl="0">
              <a:lnSpc>
                <a:spcPct val="100000"/>
              </a:lnSpc>
              <a:spcBef>
                <a:spcPts val="0"/>
              </a:spcBef>
              <a:spcAft>
                <a:spcPts val="0"/>
              </a:spcAft>
              <a:defRPr/>
            </a:defPPr>
            <a:lvl1pPr>
              <a:defRPr sz="24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dirty="0" smtClean="0"/>
              <a:t>Final</a:t>
            </a:r>
            <a:r>
              <a:rPr lang="zh-CN" altLang="en-US" dirty="0" smtClean="0"/>
              <a:t> </a:t>
            </a:r>
            <a:r>
              <a:rPr lang="en-US" altLang="zh-CN" dirty="0"/>
              <a:t>Project</a:t>
            </a:r>
            <a:endParaRPr lang="en-US" dirty="0"/>
          </a:p>
        </p:txBody>
      </p:sp>
      <p:grpSp>
        <p:nvGrpSpPr>
          <p:cNvPr id="8" name="Group 7"/>
          <p:cNvGrpSpPr/>
          <p:nvPr/>
        </p:nvGrpSpPr>
        <p:grpSpPr>
          <a:xfrm>
            <a:off x="0" y="0"/>
            <a:ext cx="9144000" cy="5143500"/>
            <a:chOff x="0" y="0"/>
            <a:chExt cx="9144000" cy="5143500"/>
          </a:xfrm>
        </p:grpSpPr>
        <p:pic>
          <p:nvPicPr>
            <p:cNvPr id="9" name="Picture 8"/>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10" name="Picture 9"/>
            <p:cNvPicPr>
              <a:picLocks noChangeAspect="1"/>
            </p:cNvPicPr>
            <p:nvPr/>
          </p:nvPicPr>
          <p:blipFill rotWithShape="1">
            <a:blip r:embed="rId8">
              <a:alphaModFix amt="70000"/>
              <a:extLst>
                <a:ext uri="{BEBA8EAE-BF5A-486C-A8C5-ECC9F3942E4B}">
                  <a14:imgProps xmlns:a14="http://schemas.microsoft.com/office/drawing/2010/main">
                    <a14:imgLayer r:embed="rId9">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0" y="3604067"/>
              <a:ext cx="1701478" cy="1539433"/>
            </a:xfrm>
            <a:prstGeom prst="rect">
              <a:avLst/>
            </a:prstGeom>
          </p:spPr>
        </p:pic>
      </p:grpSp>
    </p:spTree>
    <p:extLst>
      <p:ext uri="{BB962C8B-B14F-4D97-AF65-F5344CB8AC3E}">
        <p14:creationId xmlns:p14="http://schemas.microsoft.com/office/powerpoint/2010/main" val="2090724218"/>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9144000" cy="5143500"/>
          </a:xfrm>
        </p:grpSpPr>
        <p:pic>
          <p:nvPicPr>
            <p:cNvPr id="9" name="Picture 8"/>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10" name="Picture 9"/>
            <p:cNvPicPr>
              <a:picLocks noChangeAspect="1"/>
            </p:cNvPicPr>
            <p:nvPr/>
          </p:nvPicPr>
          <p:blipFill rotWithShape="1">
            <a:blip r:embed="rId5">
              <a:alphaModFix amt="70000"/>
              <a:extLst>
                <a:ext uri="{BEBA8EAE-BF5A-486C-A8C5-ECC9F3942E4B}">
                  <a14:imgProps xmlns:a14="http://schemas.microsoft.com/office/drawing/2010/main">
                    <a14:imgLayer r:embed="rId6">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0" y="3604067"/>
              <a:ext cx="1701478" cy="1539433"/>
            </a:xfrm>
            <a:prstGeom prst="rect">
              <a:avLst/>
            </a:prstGeom>
          </p:spPr>
        </p:pic>
      </p:grpSp>
      <p:sp>
        <p:nvSpPr>
          <p:cNvPr id="3" name="Title 2"/>
          <p:cNvSpPr>
            <a:spLocks noGrp="1"/>
          </p:cNvSpPr>
          <p:nvPr>
            <p:ph type="title"/>
          </p:nvPr>
        </p:nvSpPr>
        <p:spPr/>
        <p:txBody>
          <a:bodyPr/>
          <a:lstStyle/>
          <a:p>
            <a:endParaRPr lang="en-US"/>
          </a:p>
        </p:txBody>
      </p:sp>
      <p:sp>
        <p:nvSpPr>
          <p:cNvPr id="5" name="Rectangle 4"/>
          <p:cNvSpPr/>
          <p:nvPr/>
        </p:nvSpPr>
        <p:spPr>
          <a:xfrm>
            <a:off x="3216461" y="1363465"/>
            <a:ext cx="2395774" cy="2646878"/>
          </a:xfrm>
          <a:prstGeom prst="rect">
            <a:avLst/>
          </a:prstGeom>
          <a:noFill/>
        </p:spPr>
        <p:txBody>
          <a:bodyPr wrap="square" lIns="91440" tIns="45720" rIns="91440" bIns="45720">
            <a:spAutoFit/>
          </a:bodyPr>
          <a:lstStyle/>
          <a:p>
            <a:pPr algn="ctr"/>
            <a:r>
              <a:rPr lang="zh-CN" altLang="en-US" sz="16600" b="1" dirty="0" smtClean="0">
                <a:ln w="6600">
                  <a:solidFill>
                    <a:schemeClr val="accent2"/>
                  </a:solidFill>
                  <a:prstDash val="solid"/>
                </a:ln>
                <a:solidFill>
                  <a:srgbClr val="FFFFFF"/>
                </a:solidFill>
                <a:effectLst>
                  <a:outerShdw dist="38100" dir="2700000" algn="tl" rotWithShape="0">
                    <a:schemeClr val="accent2"/>
                  </a:outerShdw>
                </a:effectLst>
              </a:rPr>
              <a:t>？</a:t>
            </a:r>
            <a:endParaRPr lang="en-US" altLang="zh-CN" sz="166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543465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407" y="808080"/>
            <a:ext cx="2780133"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marR="0" lvl="0" algn="l" rtl="0">
              <a:lnSpc>
                <a:spcPct val="100000"/>
              </a:lnSpc>
              <a:spcBef>
                <a:spcPts val="0"/>
              </a:spcBef>
              <a:spcAft>
                <a:spcPts val="0"/>
              </a:spcAft>
              <a:defRPr/>
            </a:defPPr>
            <a:lvl1pP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Original</a:t>
            </a:r>
            <a:r>
              <a:rPr lang="zh-CN" altLang="en-US" dirty="0"/>
              <a:t> </a:t>
            </a:r>
            <a:r>
              <a:rPr lang="en-US" altLang="zh-CN" dirty="0" smtClean="0"/>
              <a:t>Design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47" y="1379303"/>
            <a:ext cx="2147393" cy="358131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559" y="888674"/>
            <a:ext cx="2453357" cy="407194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935" y="35379"/>
            <a:ext cx="2185946" cy="5108121"/>
          </a:xfrm>
          <a:prstGeom prst="rect">
            <a:avLst/>
          </a:prstGeom>
        </p:spPr>
      </p:pic>
      <p:sp>
        <p:nvSpPr>
          <p:cNvPr id="10" name="Title 1"/>
          <p:cNvSpPr>
            <a:spLocks noGrp="1"/>
          </p:cNvSpPr>
          <p:nvPr>
            <p:ph type="title"/>
          </p:nvPr>
        </p:nvSpPr>
        <p:spPr>
          <a:xfrm>
            <a:off x="275582" y="217323"/>
            <a:ext cx="3104226" cy="481200"/>
          </a:xfr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US" dirty="0"/>
              <a:t>Implementation</a:t>
            </a:r>
          </a:p>
        </p:txBody>
      </p:sp>
    </p:spTree>
    <p:extLst>
      <p:ext uri="{BB962C8B-B14F-4D97-AF65-F5344CB8AC3E}">
        <p14:creationId xmlns:p14="http://schemas.microsoft.com/office/powerpoint/2010/main" val="8616785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chemeClr val="accent2">
                    <a:lumMod val="75000"/>
                  </a:schemeClr>
                </a:solidFill>
              </a:rPr>
              <a:t>Always</a:t>
            </a:r>
            <a:r>
              <a:rPr lang="zh-CN" altLang="en-US" dirty="0" smtClean="0">
                <a:solidFill>
                  <a:schemeClr val="accent2">
                    <a:lumMod val="75000"/>
                  </a:schemeClr>
                </a:solidFill>
              </a:rPr>
              <a:t> </a:t>
            </a:r>
            <a:r>
              <a:rPr lang="en-US" altLang="zh-CN" dirty="0" smtClean="0">
                <a:solidFill>
                  <a:schemeClr val="accent2">
                    <a:lumMod val="75000"/>
                  </a:schemeClr>
                </a:solidFill>
              </a:rPr>
              <a:t>Remember!</a:t>
            </a:r>
            <a:r>
              <a:rPr lang="zh-CN" altLang="en-US" dirty="0" smtClean="0">
                <a:solidFill>
                  <a:schemeClr val="accent2">
                    <a:lumMod val="75000"/>
                  </a:schemeClr>
                </a:solidFill>
              </a:rPr>
              <a:t> </a:t>
            </a:r>
            <a:r>
              <a:rPr lang="en-US" dirty="0" smtClean="0">
                <a:solidFill>
                  <a:schemeClr val="accent2">
                    <a:lumMod val="75000"/>
                  </a:schemeClr>
                </a:solidFill>
              </a:rPr>
              <a:t>Agile </a:t>
            </a:r>
            <a:r>
              <a:rPr lang="en-US" altLang="zh-CN" dirty="0" smtClean="0">
                <a:solidFill>
                  <a:schemeClr val="accent2">
                    <a:lumMod val="75000"/>
                  </a:schemeClr>
                </a:solidFill>
              </a:rPr>
              <a:t>Process!</a:t>
            </a:r>
            <a:endParaRPr lang="en-US" dirty="0">
              <a:solidFill>
                <a:schemeClr val="accent2">
                  <a:lumMod val="75000"/>
                </a:schemeClr>
              </a:solidFill>
            </a:endParaRPr>
          </a:p>
        </p:txBody>
      </p:sp>
      <p:pic>
        <p:nvPicPr>
          <p:cNvPr id="1026" name="Picture 2" descr="gile Model"/>
          <p:cNvPicPr>
            <a:picLocks noChangeAspect="1" noChangeArrowheads="1"/>
          </p:cNvPicPr>
          <p:nvPr/>
        </p:nvPicPr>
        <p:blipFill rotWithShape="1">
          <a:blip r:embed="rId2">
            <a:extLst>
              <a:ext uri="{28A0092B-C50C-407E-A947-70E740481C1C}">
                <a14:useLocalDpi xmlns:a14="http://schemas.microsoft.com/office/drawing/2010/main" val="0"/>
              </a:ext>
            </a:extLst>
          </a:blip>
          <a:srcRect r="529" b="11575"/>
          <a:stretch/>
        </p:blipFill>
        <p:spPr bwMode="auto">
          <a:xfrm>
            <a:off x="1694985" y="1048216"/>
            <a:ext cx="5419493" cy="35795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0" y="0"/>
            <a:ext cx="9144000" cy="5143500"/>
            <a:chOff x="0" y="0"/>
            <a:chExt cx="9144000" cy="5143500"/>
          </a:xfrm>
        </p:grpSpPr>
        <p:pic>
          <p:nvPicPr>
            <p:cNvPr id="5" name="Picture 4"/>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6" name="Picture 5"/>
            <p:cNvPicPr>
              <a:picLocks noChangeAspect="1"/>
            </p:cNvPicPr>
            <p:nvPr/>
          </p:nvPicPr>
          <p:blipFill rotWithShape="1">
            <a:blip r:embed="rId5">
              <a:alphaModFix amt="70000"/>
              <a:extLst>
                <a:ext uri="{BEBA8EAE-BF5A-486C-A8C5-ECC9F3942E4B}">
                  <a14:imgProps xmlns:a14="http://schemas.microsoft.com/office/drawing/2010/main">
                    <a14:imgLayer r:embed="rId4">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0" y="3604067"/>
              <a:ext cx="1701478" cy="1539433"/>
            </a:xfrm>
            <a:prstGeom prst="rect">
              <a:avLst/>
            </a:prstGeom>
          </p:spPr>
        </p:pic>
      </p:grpSp>
    </p:spTree>
    <p:extLst>
      <p:ext uri="{BB962C8B-B14F-4D97-AF65-F5344CB8AC3E}">
        <p14:creationId xmlns:p14="http://schemas.microsoft.com/office/powerpoint/2010/main" val="17492925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33" y="806646"/>
            <a:ext cx="3281862" cy="553968"/>
          </a:xfrm>
        </p:spPr>
        <p:style>
          <a:lnRef idx="1">
            <a:schemeClr val="accent6"/>
          </a:lnRef>
          <a:fillRef idx="2">
            <a:schemeClr val="accent6"/>
          </a:fillRef>
          <a:effectRef idx="1">
            <a:schemeClr val="accent6"/>
          </a:effectRef>
          <a:fontRef idx="minor">
            <a:schemeClr val="dk1"/>
          </a:fontRef>
        </p:style>
        <p:txBody>
          <a:bodyPr wrap="square" rtlCol="0">
            <a:spAutoFit/>
          </a:bodyPr>
          <a:lstStyle/>
          <a:p>
            <a:pPr algn="l">
              <a:buClr>
                <a:srgbClr val="000000"/>
              </a:buClr>
              <a:buFont typeface="Arial"/>
            </a:pPr>
            <a:r>
              <a:rPr lang="en-US" sz="2400" dirty="0">
                <a:solidFill>
                  <a:schemeClr val="lt1"/>
                </a:solidFill>
                <a:latin typeface="+mn-lt"/>
                <a:ea typeface="+mn-ea"/>
                <a:cs typeface="+mn-cs"/>
                <a:sym typeface="Arial"/>
              </a:rPr>
              <a:t>User testing feedback</a:t>
            </a:r>
          </a:p>
        </p:txBody>
      </p:sp>
      <p:grpSp>
        <p:nvGrpSpPr>
          <p:cNvPr id="9" name="Group 8"/>
          <p:cNvGrpSpPr/>
          <p:nvPr/>
        </p:nvGrpSpPr>
        <p:grpSpPr>
          <a:xfrm>
            <a:off x="4234633" y="843030"/>
            <a:ext cx="2830603" cy="2025650"/>
            <a:chOff x="4234633" y="843030"/>
            <a:chExt cx="2830603" cy="2025650"/>
          </a:xfrm>
        </p:grpSpPr>
        <p:pic>
          <p:nvPicPr>
            <p:cNvPr id="2052" name="Picture 4" descr="话框标题框素材- 包站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633" y="843030"/>
              <a:ext cx="2830603" cy="2025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0" y="1183991"/>
              <a:ext cx="2207941" cy="523220"/>
            </a:xfrm>
            <a:prstGeom prst="rect">
              <a:avLst/>
            </a:prstGeom>
            <a:noFill/>
          </p:spPr>
          <p:txBody>
            <a:bodyPr wrap="square" rtlCol="0">
              <a:spAutoFit/>
            </a:bodyPr>
            <a:lstStyle/>
            <a:p>
              <a:r>
                <a:rPr lang="en-US" dirty="0">
                  <a:latin typeface="Apple Chancery" charset="0"/>
                  <a:ea typeface="Apple Chancery" charset="0"/>
                  <a:cs typeface="Apple Chancery" charset="0"/>
                </a:rPr>
                <a:t>Your app design seems very </a:t>
              </a:r>
              <a:r>
                <a:rPr lang="en-US" dirty="0" smtClean="0">
                  <a:latin typeface="Apple Chancery" charset="0"/>
                  <a:ea typeface="Apple Chancery" charset="0"/>
                  <a:cs typeface="Apple Chancery" charset="0"/>
                </a:rPr>
                <a:t>crowded</a:t>
              </a:r>
              <a:r>
                <a:rPr lang="en-US" altLang="zh-CN" dirty="0">
                  <a:latin typeface="Apple Chancery" charset="0"/>
                  <a:ea typeface="Apple Chancery" charset="0"/>
                  <a:cs typeface="Apple Chancery" charset="0"/>
                </a:rPr>
                <a:t>.</a:t>
              </a:r>
              <a:r>
                <a:rPr lang="en-US" dirty="0" smtClean="0">
                  <a:latin typeface="Apple Chancery" charset="0"/>
                  <a:ea typeface="Apple Chancery" charset="0"/>
                  <a:cs typeface="Apple Chancery" charset="0"/>
                </a:rPr>
                <a:t> </a:t>
              </a:r>
              <a:endParaRPr lang="en-US" dirty="0">
                <a:latin typeface="Apple Chancery" charset="0"/>
                <a:ea typeface="Apple Chancery" charset="0"/>
                <a:cs typeface="Apple Chancery" charset="0"/>
              </a:endParaRPr>
            </a:p>
          </p:txBody>
        </p:sp>
      </p:gr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39862" b="61669" l="20860" r="33923"/>
                    </a14:imgEffect>
                  </a14:imgLayer>
                </a14:imgProps>
              </a:ext>
              <a:ext uri="{28A0092B-C50C-407E-A947-70E740481C1C}">
                <a14:useLocalDpi xmlns:a14="http://schemas.microsoft.com/office/drawing/2010/main" val="0"/>
              </a:ext>
            </a:extLst>
          </a:blip>
          <a:srcRect l="19227" t="37136" r="64444" b="35605"/>
          <a:stretch/>
        </p:blipFill>
        <p:spPr>
          <a:xfrm>
            <a:off x="2194560" y="1910080"/>
            <a:ext cx="2926080" cy="3256444"/>
          </a:xfrm>
          <a:prstGeom prst="rect">
            <a:avLst/>
          </a:prstGeom>
        </p:spPr>
      </p:pic>
      <p:sp>
        <p:nvSpPr>
          <p:cNvPr id="10" name="Title 1"/>
          <p:cNvSpPr txBox="1">
            <a:spLocks/>
          </p:cNvSpPr>
          <p:nvPr/>
        </p:nvSpPr>
        <p:spPr>
          <a:xfrm>
            <a:off x="275582" y="217323"/>
            <a:ext cx="3104226" cy="4812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mtClean="0"/>
              <a:t>Implementation</a:t>
            </a:r>
            <a:endParaRPr lang="en-US" dirty="0"/>
          </a:p>
        </p:txBody>
      </p:sp>
      <p:grpSp>
        <p:nvGrpSpPr>
          <p:cNvPr id="4" name="Group 3"/>
          <p:cNvGrpSpPr/>
          <p:nvPr/>
        </p:nvGrpSpPr>
        <p:grpSpPr>
          <a:xfrm>
            <a:off x="421394" y="1512652"/>
            <a:ext cx="2429704" cy="2025650"/>
            <a:chOff x="421394" y="1512652"/>
            <a:chExt cx="2429704" cy="2025650"/>
          </a:xfrm>
        </p:grpSpPr>
        <p:pic>
          <p:nvPicPr>
            <p:cNvPr id="12" name="Picture 4" descr="话框标题框素材- 包站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1394" y="1512652"/>
              <a:ext cx="2429704" cy="2025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6011" y="1855855"/>
              <a:ext cx="1384183" cy="1169551"/>
            </a:xfrm>
            <a:prstGeom prst="rect">
              <a:avLst/>
            </a:prstGeom>
            <a:noFill/>
          </p:spPr>
          <p:txBody>
            <a:bodyPr wrap="square" rtlCol="0">
              <a:spAutoFit/>
            </a:bodyPr>
            <a:lstStyle/>
            <a:p>
              <a:r>
                <a:rPr lang="en-US" altLang="zh-CN" dirty="0">
                  <a:latin typeface="Apple Chancery" charset="0"/>
                  <a:ea typeface="Apple Chancery" charset="0"/>
                  <a:cs typeface="Apple Chancery" charset="0"/>
                </a:rPr>
                <a:t>U</a:t>
              </a:r>
              <a:r>
                <a:rPr lang="en-US" dirty="0" smtClean="0">
                  <a:latin typeface="Apple Chancery" charset="0"/>
                  <a:ea typeface="Apple Chancery" charset="0"/>
                  <a:cs typeface="Apple Chancery" charset="0"/>
                </a:rPr>
                <a:t>sers </a:t>
              </a:r>
              <a:r>
                <a:rPr lang="en-US" dirty="0">
                  <a:latin typeface="Apple Chancery" charset="0"/>
                  <a:ea typeface="Apple Chancery" charset="0"/>
                  <a:cs typeface="Apple Chancery" charset="0"/>
                </a:rPr>
                <a:t>who already have accounts cannot log in directly.</a:t>
              </a:r>
            </a:p>
            <a:p>
              <a:endParaRPr lang="en-US" dirty="0"/>
            </a:p>
          </p:txBody>
        </p:sp>
      </p:grpSp>
      <p:grpSp>
        <p:nvGrpSpPr>
          <p:cNvPr id="11" name="Group 10"/>
          <p:cNvGrpSpPr/>
          <p:nvPr/>
        </p:nvGrpSpPr>
        <p:grpSpPr>
          <a:xfrm>
            <a:off x="5742278" y="2868680"/>
            <a:ext cx="2830603" cy="2025650"/>
            <a:chOff x="4234633" y="843030"/>
            <a:chExt cx="2830603" cy="2025650"/>
          </a:xfrm>
        </p:grpSpPr>
        <p:pic>
          <p:nvPicPr>
            <p:cNvPr id="13" name="Picture 4" descr="话框标题框素材- 包站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633" y="843030"/>
              <a:ext cx="2830603" cy="20256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572000" y="1183991"/>
              <a:ext cx="2217067" cy="738664"/>
            </a:xfrm>
            <a:prstGeom prst="rect">
              <a:avLst/>
            </a:prstGeom>
            <a:noFill/>
          </p:spPr>
          <p:txBody>
            <a:bodyPr wrap="square" rtlCol="0">
              <a:spAutoFit/>
            </a:bodyPr>
            <a:lstStyle>
              <a:defPPr marR="0" lvl="0" algn="l" rtl="0">
                <a:lnSpc>
                  <a:spcPct val="100000"/>
                </a:lnSpc>
                <a:spcBef>
                  <a:spcPts val="0"/>
                </a:spcBef>
                <a:spcAft>
                  <a:spcPts val="0"/>
                </a:spcAft>
              </a:defPPr>
              <a:lvl1pPr>
                <a:defRPr>
                  <a:latin typeface="Apple Chancery" charset="0"/>
                  <a:ea typeface="Apple Chancery" charset="0"/>
                  <a:cs typeface="Apple Chancery" charset="0"/>
                </a:defRPr>
              </a:lvl1pPr>
            </a:lstStyle>
            <a:p>
              <a:r>
                <a:rPr lang="en-US" dirty="0"/>
                <a:t>You keep opening new </a:t>
              </a:r>
              <a:r>
                <a:rPr lang="en-US" dirty="0" smtClean="0"/>
                <a:t>stages</a:t>
              </a:r>
              <a:r>
                <a:rPr lang="en-US" altLang="zh-CN" dirty="0" smtClean="0"/>
                <a:t>.</a:t>
              </a:r>
              <a:r>
                <a:rPr lang="en-US" dirty="0"/>
                <a:t> </a:t>
              </a:r>
              <a:r>
                <a:rPr lang="en-US" altLang="zh-CN" dirty="0" smtClean="0"/>
                <a:t>It</a:t>
              </a:r>
              <a:r>
                <a:rPr lang="en-US" dirty="0" smtClean="0"/>
                <a:t> </a:t>
              </a:r>
              <a:r>
                <a:rPr lang="en-US" dirty="0"/>
                <a:t>can </a:t>
              </a:r>
              <a:r>
                <a:rPr lang="en-US" altLang="zh-CN" dirty="0" smtClean="0"/>
                <a:t>move</a:t>
              </a:r>
              <a:r>
                <a:rPr lang="zh-CN" altLang="en-US" dirty="0" smtClean="0"/>
                <a:t> </a:t>
              </a:r>
              <a:r>
                <a:rPr lang="en-US" altLang="zh-CN" dirty="0" smtClean="0"/>
                <a:t>forward</a:t>
              </a:r>
              <a:r>
                <a:rPr lang="en-US" dirty="0" smtClean="0"/>
                <a:t> </a:t>
              </a:r>
              <a:r>
                <a:rPr lang="en-US" dirty="0"/>
                <a:t>by entering a </a:t>
              </a:r>
              <a:r>
                <a:rPr lang="en-US" altLang="zh-CN" dirty="0" smtClean="0"/>
                <a:t>space</a:t>
              </a:r>
              <a:r>
                <a:rPr lang="en-US" altLang="zh-CN" dirty="0"/>
                <a:t>.</a:t>
              </a:r>
              <a:endParaRPr lang="en-US" altLang="zh-CN" dirty="0" smtClean="0"/>
            </a:p>
          </p:txBody>
        </p:sp>
      </p:grpSp>
    </p:spTree>
    <p:extLst>
      <p:ext uri="{BB962C8B-B14F-4D97-AF65-F5344CB8AC3E}">
        <p14:creationId xmlns:p14="http://schemas.microsoft.com/office/powerpoint/2010/main" val="130934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8;p15"/>
          <p:cNvSpPr/>
          <p:nvPr/>
        </p:nvSpPr>
        <p:spPr>
          <a:xfrm>
            <a:off x="2781678" y="1284791"/>
            <a:ext cx="3815891" cy="736544"/>
          </a:xfrm>
          <a:custGeom>
            <a:avLst/>
            <a:gdLst/>
            <a:ahLst/>
            <a:cxnLst/>
            <a:rect l="l" t="t" r="r" b="b"/>
            <a:pathLst>
              <a:path w="228969" h="47164" extrusionOk="0">
                <a:moveTo>
                  <a:pt x="12648" y="0"/>
                </a:moveTo>
                <a:cubicBezTo>
                  <a:pt x="5682" y="0"/>
                  <a:pt x="1" y="5643"/>
                  <a:pt x="1" y="12647"/>
                </a:cubicBezTo>
                <a:lnTo>
                  <a:pt x="1" y="34361"/>
                </a:lnTo>
                <a:cubicBezTo>
                  <a:pt x="1" y="41482"/>
                  <a:pt x="5682" y="47164"/>
                  <a:pt x="12648" y="47164"/>
                </a:cubicBezTo>
                <a:lnTo>
                  <a:pt x="216322" y="47164"/>
                </a:lnTo>
                <a:cubicBezTo>
                  <a:pt x="223287" y="47164"/>
                  <a:pt x="228968" y="41482"/>
                  <a:pt x="228968" y="34361"/>
                </a:cubicBezTo>
                <a:lnTo>
                  <a:pt x="228968" y="12647"/>
                </a:lnTo>
                <a:cubicBezTo>
                  <a:pt x="228968" y="5643"/>
                  <a:pt x="223287" y="0"/>
                  <a:pt x="216322" y="0"/>
                </a:cubicBezTo>
                <a:close/>
              </a:path>
            </a:pathLst>
          </a:cu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p:nvPr>
        </p:nvSpPr>
        <p:spPr>
          <a:xfrm>
            <a:off x="2781678" y="1412463"/>
            <a:ext cx="7723500" cy="481200"/>
          </a:xfrm>
          <a:noFill/>
          <a:ln>
            <a:noFill/>
          </a:ln>
        </p:spPr>
        <p:txBody>
          <a:bodyPr spcFirstLastPara="1" wrap="square" lIns="91425" tIns="91425" rIns="91425" bIns="91425" anchor="ctr" anchorCtr="0">
            <a:noAutofit/>
          </a:bodyPr>
          <a:lstStyle/>
          <a:p>
            <a:pPr algn="l">
              <a:buClr>
                <a:srgbClr val="000000"/>
              </a:buClr>
              <a:buFont typeface="Arial"/>
            </a:pPr>
            <a:r>
              <a:rPr lang="en-US" sz="3200" dirty="0">
                <a:solidFill>
                  <a:srgbClr val="FFFFFF"/>
                </a:solidFill>
                <a:latin typeface="+mj-lt"/>
                <a:sym typeface="Arial"/>
              </a:rPr>
              <a:t>Executive summary</a:t>
            </a:r>
          </a:p>
        </p:txBody>
      </p:sp>
    </p:spTree>
    <p:extLst>
      <p:ext uri="{BB962C8B-B14F-4D97-AF65-F5344CB8AC3E}">
        <p14:creationId xmlns:p14="http://schemas.microsoft.com/office/powerpoint/2010/main" val="2038299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682" y="1506385"/>
            <a:ext cx="7723500" cy="481200"/>
          </a:xfrm>
        </p:spPr>
        <p:txBody>
          <a:bodyPr/>
          <a:lstStyle/>
          <a:p>
            <a:r>
              <a:rPr lang="en-US" altLang="zh-CN" b="1" spc="50" dirty="0" smtClean="0">
                <a:ln w="9525" cmpd="sng">
                  <a:solidFill>
                    <a:schemeClr val="accent1"/>
                  </a:solidFill>
                  <a:prstDash val="solid"/>
                </a:ln>
                <a:solidFill>
                  <a:srgbClr val="70AD47">
                    <a:tint val="1000"/>
                  </a:srgbClr>
                </a:solidFill>
                <a:effectLst>
                  <a:glow rad="38100">
                    <a:schemeClr val="accent1">
                      <a:alpha val="40000"/>
                    </a:schemeClr>
                  </a:glow>
                </a:effectLst>
              </a:rPr>
              <a:t>Follow</a:t>
            </a:r>
            <a:r>
              <a:rPr lang="zh-CN" alt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b="1" spc="50" dirty="0" smtClean="0">
                <a:ln w="9525" cmpd="sng">
                  <a:solidFill>
                    <a:schemeClr val="accent1"/>
                  </a:solidFill>
                  <a:prstDash val="solid"/>
                </a:ln>
                <a:solidFill>
                  <a:srgbClr val="70AD47">
                    <a:tint val="1000"/>
                  </a:srgbClr>
                </a:solidFill>
                <a:effectLst>
                  <a:glow rad="38100">
                    <a:schemeClr val="accent1">
                      <a:alpha val="40000"/>
                    </a:schemeClr>
                  </a:glow>
                </a:effectLst>
              </a:rPr>
              <a:t/>
            </a:r>
            <a:br>
              <a:rPr lang="en-US" altLang="zh-CN" b="1" spc="50" dirty="0" smtClean="0">
                <a:ln w="9525" cmpd="sng">
                  <a:solidFill>
                    <a:schemeClr val="accent1"/>
                  </a:solidFill>
                  <a:prstDash val="solid"/>
                </a:ln>
                <a:solidFill>
                  <a:srgbClr val="70AD47">
                    <a:tint val="1000"/>
                  </a:srgbClr>
                </a:solidFill>
                <a:effectLst>
                  <a:glow rad="38100">
                    <a:schemeClr val="accent1">
                      <a:alpha val="40000"/>
                    </a:schemeClr>
                  </a:glow>
                </a:effectLst>
              </a:rPr>
            </a:br>
            <a:r>
              <a:rPr lang="zh-CN" alt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b="1" spc="50" dirty="0" smtClean="0">
                <a:ln w="9525" cmpd="sng">
                  <a:solidFill>
                    <a:schemeClr val="accent1"/>
                  </a:solidFill>
                  <a:prstDash val="solid"/>
                </a:ln>
                <a:solidFill>
                  <a:srgbClr val="70AD47">
                    <a:tint val="1000"/>
                  </a:srgbClr>
                </a:solidFill>
                <a:effectLst>
                  <a:glow rad="38100">
                    <a:schemeClr val="accent1">
                      <a:alpha val="40000"/>
                    </a:schemeClr>
                  </a:glow>
                </a:effectLst>
              </a:rPr>
              <a:t>the</a:t>
            </a:r>
            <a:r>
              <a:rPr lang="zh-CN" alt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b="1" spc="50" dirty="0" smtClean="0">
                <a:ln w="9525" cmpd="sng">
                  <a:solidFill>
                    <a:schemeClr val="accent1"/>
                  </a:solidFill>
                  <a:prstDash val="solid"/>
                </a:ln>
                <a:solidFill>
                  <a:srgbClr val="70AD47">
                    <a:tint val="1000"/>
                  </a:srgbClr>
                </a:solidFill>
                <a:effectLst>
                  <a:glow rad="38100">
                    <a:schemeClr val="accent1">
                      <a:alpha val="40000"/>
                    </a:schemeClr>
                  </a:glow>
                </a:effectLst>
              </a:rPr>
              <a:t/>
            </a:r>
            <a:br>
              <a:rPr lang="en-US" altLang="zh-CN" b="1" spc="50" dirty="0" smtClean="0">
                <a:ln w="9525" cmpd="sng">
                  <a:solidFill>
                    <a:schemeClr val="accent1"/>
                  </a:solidFill>
                  <a:prstDash val="solid"/>
                </a:ln>
                <a:solidFill>
                  <a:srgbClr val="70AD47">
                    <a:tint val="1000"/>
                  </a:srgbClr>
                </a:solidFill>
                <a:effectLst>
                  <a:glow rad="38100">
                    <a:schemeClr val="accent1">
                      <a:alpha val="40000"/>
                    </a:schemeClr>
                  </a:glow>
                </a:effectLst>
              </a:rPr>
            </a:br>
            <a:r>
              <a:rPr lang="zh-CN" alt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Agile </a:t>
            </a:r>
            <a:b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br>
            <a:r>
              <a:rPr lang="zh-CN" alt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b="1" spc="50" dirty="0" smtClean="0">
                <a:ln w="9525" cmpd="sng">
                  <a:solidFill>
                    <a:schemeClr val="accent1"/>
                  </a:solidFill>
                  <a:prstDash val="solid"/>
                </a:ln>
                <a:solidFill>
                  <a:srgbClr val="70AD47">
                    <a:tint val="1000"/>
                  </a:srgbClr>
                </a:solidFill>
                <a:effectLst>
                  <a:glow rad="38100">
                    <a:schemeClr val="accent1">
                      <a:alpha val="40000"/>
                    </a:schemeClr>
                  </a:glow>
                </a:effectLst>
              </a:rPr>
              <a:t>Process</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nvGrpSpPr>
          <p:cNvPr id="6" name="Group 5"/>
          <p:cNvGrpSpPr/>
          <p:nvPr/>
        </p:nvGrpSpPr>
        <p:grpSpPr>
          <a:xfrm>
            <a:off x="0" y="0"/>
            <a:ext cx="9144000" cy="5143500"/>
            <a:chOff x="0" y="0"/>
            <a:chExt cx="9144000" cy="5143500"/>
          </a:xfrm>
        </p:grpSpPr>
        <p:pic>
          <p:nvPicPr>
            <p:cNvPr id="7" name="Picture 6"/>
            <p:cNvPicPr>
              <a:picLocks noChangeAspect="1"/>
            </p:cNvPicPr>
            <p:nvPr/>
          </p:nvPicPr>
          <p:blipFill rotWithShape="1">
            <a:blip r:embed="rId2">
              <a:alphaModFix amt="50000"/>
              <a:extLst>
                <a:ext uri="{BEBA8EAE-BF5A-486C-A8C5-ECC9F3942E4B}">
                  <a14:imgProps xmlns:a14="http://schemas.microsoft.com/office/drawing/2010/main">
                    <a14:imgLayer r:embed="rId3">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8" name="Picture 7"/>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0" y="3604067"/>
              <a:ext cx="1701478" cy="1539433"/>
            </a:xfrm>
            <a:prstGeom prst="rect">
              <a:avLst/>
            </a:prstGeom>
          </p:spPr>
        </p:pic>
      </p:grpSp>
      <p:pic>
        <p:nvPicPr>
          <p:cNvPr id="5" name="Picture 4"/>
          <p:cNvPicPr>
            <a:picLocks noChangeAspect="1"/>
          </p:cNvPicPr>
          <p:nvPr/>
        </p:nvPicPr>
        <p:blipFill>
          <a:blip r:embed="rId6"/>
          <a:stretch>
            <a:fillRect/>
          </a:stretch>
        </p:blipFill>
        <p:spPr>
          <a:xfrm>
            <a:off x="1501078" y="719302"/>
            <a:ext cx="2232633" cy="2243367"/>
          </a:xfrm>
          <a:prstGeom prst="rect">
            <a:avLst/>
          </a:prstGeom>
        </p:spPr>
      </p:pic>
      <p:pic>
        <p:nvPicPr>
          <p:cNvPr id="11" name="Picture 10"/>
          <p:cNvPicPr>
            <a:picLocks noChangeAspect="1"/>
          </p:cNvPicPr>
          <p:nvPr/>
        </p:nvPicPr>
        <p:blipFill>
          <a:blip r:embed="rId6"/>
          <a:stretch>
            <a:fillRect/>
          </a:stretch>
        </p:blipFill>
        <p:spPr>
          <a:xfrm>
            <a:off x="3345187" y="1721143"/>
            <a:ext cx="2232633" cy="2243367"/>
          </a:xfrm>
          <a:prstGeom prst="rect">
            <a:avLst/>
          </a:prstGeom>
        </p:spPr>
      </p:pic>
      <p:pic>
        <p:nvPicPr>
          <p:cNvPr id="12" name="Picture 11"/>
          <p:cNvPicPr>
            <a:picLocks noChangeAspect="1"/>
          </p:cNvPicPr>
          <p:nvPr/>
        </p:nvPicPr>
        <p:blipFill>
          <a:blip r:embed="rId6"/>
          <a:stretch>
            <a:fillRect/>
          </a:stretch>
        </p:blipFill>
        <p:spPr>
          <a:xfrm>
            <a:off x="5189297" y="2735226"/>
            <a:ext cx="2232633" cy="2243367"/>
          </a:xfrm>
          <a:prstGeom prst="rect">
            <a:avLst/>
          </a:prstGeom>
        </p:spPr>
      </p:pic>
    </p:spTree>
    <p:extLst>
      <p:ext uri="{BB962C8B-B14F-4D97-AF65-F5344CB8AC3E}">
        <p14:creationId xmlns:p14="http://schemas.microsoft.com/office/powerpoint/2010/main" val="958081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826" y="2012401"/>
            <a:ext cx="7723500" cy="481200"/>
          </a:xfrm>
        </p:spPr>
        <p:txBody>
          <a:bodyPr/>
          <a:lstStyle/>
          <a:p>
            <a:r>
              <a:rPr lang="en-US" dirty="0">
                <a:latin typeface="Apple Chancery" charset="0"/>
                <a:ea typeface="Apple Chancery" charset="0"/>
                <a:cs typeface="Apple Chancery" charset="0"/>
              </a:rPr>
              <a:t>Some changes </a:t>
            </a:r>
            <a:r>
              <a:rPr lang="en-US" dirty="0" smtClean="0">
                <a:latin typeface="Apple Chancery" charset="0"/>
                <a:ea typeface="Apple Chancery" charset="0"/>
                <a:cs typeface="Apple Chancery" charset="0"/>
              </a:rPr>
              <a:t>happened</a:t>
            </a:r>
            <a:r>
              <a:rPr lang="mr-IN" altLang="zh-CN" dirty="0" smtClean="0">
                <a:latin typeface="Apple Chancery" charset="0"/>
                <a:ea typeface="Apple Chancery" charset="0"/>
                <a:cs typeface="Apple Chancery" charset="0"/>
              </a:rPr>
              <a:t>……</a:t>
            </a:r>
            <a:endParaRPr lang="en-US" dirty="0">
              <a:latin typeface="Apple Chancery" charset="0"/>
              <a:ea typeface="Apple Chancery" charset="0"/>
              <a:cs typeface="Apple Chancery" charset="0"/>
            </a:endParaRPr>
          </a:p>
        </p:txBody>
      </p:sp>
      <p:grpSp>
        <p:nvGrpSpPr>
          <p:cNvPr id="3" name="Group 2"/>
          <p:cNvGrpSpPr/>
          <p:nvPr/>
        </p:nvGrpSpPr>
        <p:grpSpPr>
          <a:xfrm>
            <a:off x="0" y="0"/>
            <a:ext cx="9144000" cy="5143500"/>
            <a:chOff x="0" y="0"/>
            <a:chExt cx="9144000" cy="5143500"/>
          </a:xfrm>
        </p:grpSpPr>
        <p:pic>
          <p:nvPicPr>
            <p:cNvPr id="4" name="Picture 3"/>
            <p:cNvPicPr>
              <a:picLocks noChangeAspect="1"/>
            </p:cNvPicPr>
            <p:nvPr/>
          </p:nvPicPr>
          <p:blipFill rotWithShape="1">
            <a:blip r:embed="rId2">
              <a:alphaModFix amt="50000"/>
              <a:extLst>
                <a:ext uri="{BEBA8EAE-BF5A-486C-A8C5-ECC9F3942E4B}">
                  <a14:imgProps xmlns:a14="http://schemas.microsoft.com/office/drawing/2010/main">
                    <a14:imgLayer r:embed="rId3">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5" name="Picture 4"/>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0" y="3604067"/>
              <a:ext cx="1701478" cy="1539433"/>
            </a:xfrm>
            <a:prstGeom prst="rect">
              <a:avLst/>
            </a:prstGeom>
          </p:spPr>
        </p:pic>
      </p:grpSp>
    </p:spTree>
    <p:extLst>
      <p:ext uri="{BB962C8B-B14F-4D97-AF65-F5344CB8AC3E}">
        <p14:creationId xmlns:p14="http://schemas.microsoft.com/office/powerpoint/2010/main" val="6492005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776" y="124724"/>
            <a:ext cx="2739298" cy="48084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Title 1"/>
          <p:cNvSpPr txBox="1">
            <a:spLocks/>
          </p:cNvSpPr>
          <p:nvPr/>
        </p:nvSpPr>
        <p:spPr>
          <a:xfrm>
            <a:off x="275582" y="217323"/>
            <a:ext cx="3104226" cy="4812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dirty="0" smtClean="0"/>
              <a:t>Implementation</a:t>
            </a:r>
            <a:endParaRPr lang="en-US" dirty="0"/>
          </a:p>
        </p:txBody>
      </p:sp>
      <p:sp>
        <p:nvSpPr>
          <p:cNvPr id="6" name="TextBox 5"/>
          <p:cNvSpPr txBox="1"/>
          <p:nvPr/>
        </p:nvSpPr>
        <p:spPr>
          <a:xfrm>
            <a:off x="2027520" y="1608881"/>
            <a:ext cx="1979272"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800" dirty="0" smtClean="0"/>
              <a:t>Change</a:t>
            </a:r>
            <a:r>
              <a:rPr lang="en-US" altLang="zh-CN" sz="1800" dirty="0" smtClean="0"/>
              <a:t>1</a:t>
            </a:r>
            <a:r>
              <a:rPr lang="en-US" sz="1800" dirty="0" smtClean="0"/>
              <a:t>: </a:t>
            </a:r>
            <a:r>
              <a:rPr lang="en-US" sz="1800" dirty="0"/>
              <a:t>added homepage</a:t>
            </a:r>
          </a:p>
        </p:txBody>
      </p:sp>
    </p:spTree>
    <p:extLst>
      <p:ext uri="{BB962C8B-B14F-4D97-AF65-F5344CB8AC3E}">
        <p14:creationId xmlns:p14="http://schemas.microsoft.com/office/powerpoint/2010/main" val="1896145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75582" y="217323"/>
            <a:ext cx="3104226" cy="4812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mtClean="0"/>
              <a:t>Implementation</a:t>
            </a:r>
            <a:endParaRPr lang="en-US" dirty="0"/>
          </a:p>
        </p:txBody>
      </p:sp>
      <p:grpSp>
        <p:nvGrpSpPr>
          <p:cNvPr id="13" name="Group 12"/>
          <p:cNvGrpSpPr/>
          <p:nvPr/>
        </p:nvGrpSpPr>
        <p:grpSpPr>
          <a:xfrm>
            <a:off x="4300403" y="217323"/>
            <a:ext cx="3221369" cy="4444977"/>
            <a:chOff x="4300403" y="217323"/>
            <a:chExt cx="3221369" cy="4444977"/>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937" b="24084"/>
            <a:stretch/>
          </p:blipFill>
          <p:spPr>
            <a:xfrm>
              <a:off x="4300403" y="217323"/>
              <a:ext cx="3221369" cy="4444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Connector 5"/>
            <p:cNvCxnSpPr/>
            <p:nvPr/>
          </p:nvCxnSpPr>
          <p:spPr>
            <a:xfrm>
              <a:off x="4386805" y="868101"/>
              <a:ext cx="1006998" cy="1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386805" y="1217270"/>
              <a:ext cx="682906" cy="32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86805" y="1576085"/>
              <a:ext cx="503499" cy="1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86805" y="1902104"/>
              <a:ext cx="682906" cy="1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469757" y="2249162"/>
              <a:ext cx="1006998" cy="1157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596" y="74078"/>
            <a:ext cx="2860138" cy="50205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7" name="TextBox 16"/>
          <p:cNvSpPr txBox="1"/>
          <p:nvPr/>
        </p:nvSpPr>
        <p:spPr>
          <a:xfrm>
            <a:off x="2010742" y="1587660"/>
            <a:ext cx="1979272" cy="175432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800" dirty="0" smtClean="0"/>
              <a:t>Change</a:t>
            </a:r>
            <a:r>
              <a:rPr lang="en-US" altLang="zh-CN" sz="1800" dirty="0" smtClean="0"/>
              <a:t>2</a:t>
            </a:r>
            <a:r>
              <a:rPr lang="en-US" sz="1800" dirty="0" smtClean="0"/>
              <a:t>: </a:t>
            </a:r>
            <a:r>
              <a:rPr lang="en-US" altLang="zh-CN" sz="1800" dirty="0" smtClean="0"/>
              <a:t>removed</a:t>
            </a:r>
            <a:r>
              <a:rPr lang="zh-CN" altLang="en-US" sz="1800" dirty="0" smtClean="0"/>
              <a:t> </a:t>
            </a:r>
            <a:r>
              <a:rPr lang="en-US" altLang="zh-CN" sz="1800" dirty="0" err="1" smtClean="0"/>
              <a:t>lable</a:t>
            </a:r>
            <a:r>
              <a:rPr lang="zh-CN" altLang="en-US" sz="1800" dirty="0" smtClean="0"/>
              <a:t> </a:t>
            </a:r>
            <a:r>
              <a:rPr lang="en-US" altLang="zh-CN" sz="1800" dirty="0" smtClean="0"/>
              <a:t>in</a:t>
            </a:r>
            <a:r>
              <a:rPr lang="zh-CN" altLang="en-US" sz="1800" dirty="0" smtClean="0"/>
              <a:t> </a:t>
            </a:r>
            <a:r>
              <a:rPr lang="en-US" altLang="zh-CN" sz="1800" dirty="0" smtClean="0"/>
              <a:t>create-account</a:t>
            </a:r>
            <a:r>
              <a:rPr lang="zh-CN" altLang="en-US" sz="1800" dirty="0" smtClean="0"/>
              <a:t> </a:t>
            </a:r>
            <a:r>
              <a:rPr lang="en-US" altLang="zh-CN" sz="1800" dirty="0"/>
              <a:t>page, </a:t>
            </a:r>
            <a:r>
              <a:rPr lang="en-US" altLang="zh-CN" sz="1800" dirty="0" smtClean="0"/>
              <a:t>changed</a:t>
            </a:r>
            <a:r>
              <a:rPr lang="zh-CN" altLang="en-US" sz="1800" dirty="0" smtClean="0"/>
              <a:t> </a:t>
            </a:r>
            <a:r>
              <a:rPr lang="en-US" altLang="zh-CN" sz="1800" dirty="0"/>
              <a:t>into</a:t>
            </a:r>
            <a:r>
              <a:rPr lang="zh-CN" altLang="en-US" sz="1800" dirty="0"/>
              <a:t> </a:t>
            </a:r>
            <a:r>
              <a:rPr lang="en-US" sz="1800" dirty="0" err="1"/>
              <a:t>PromptText</a:t>
            </a:r>
            <a:endParaRPr lang="en-US" sz="1800" dirty="0"/>
          </a:p>
          <a:p>
            <a:endParaRPr lang="en-US" sz="1800" dirty="0"/>
          </a:p>
        </p:txBody>
      </p:sp>
    </p:spTree>
    <p:extLst>
      <p:ext uri="{BB962C8B-B14F-4D97-AF65-F5344CB8AC3E}">
        <p14:creationId xmlns:p14="http://schemas.microsoft.com/office/powerpoint/2010/main" val="131773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275582" y="217323"/>
            <a:ext cx="3104226" cy="4812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mtClean="0"/>
              <a:t>Implementation</a:t>
            </a:r>
            <a:endParaRPr lang="en-US" dirty="0"/>
          </a:p>
        </p:txBody>
      </p:sp>
      <p:grpSp>
        <p:nvGrpSpPr>
          <p:cNvPr id="2" name="Group 1"/>
          <p:cNvGrpSpPr/>
          <p:nvPr/>
        </p:nvGrpSpPr>
        <p:grpSpPr>
          <a:xfrm>
            <a:off x="4455507" y="217322"/>
            <a:ext cx="2616626" cy="4664385"/>
            <a:chOff x="4455507" y="217322"/>
            <a:chExt cx="2616626" cy="4664385"/>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23400" b="25961"/>
            <a:stretch/>
          </p:blipFill>
          <p:spPr>
            <a:xfrm>
              <a:off x="4455507" y="217322"/>
              <a:ext cx="2616626" cy="4664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 name="Straight Connector 2"/>
            <p:cNvCxnSpPr/>
            <p:nvPr/>
          </p:nvCxnSpPr>
          <p:spPr>
            <a:xfrm>
              <a:off x="4455507" y="763398"/>
              <a:ext cx="250717" cy="33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455507" y="1058411"/>
              <a:ext cx="326218" cy="9927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030" y="161546"/>
            <a:ext cx="2720797" cy="47759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360339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p:cNvSpPr txBox="1">
            <a:spLocks/>
          </p:cNvSpPr>
          <p:nvPr/>
        </p:nvSpPr>
        <p:spPr>
          <a:xfrm>
            <a:off x="275582" y="217323"/>
            <a:ext cx="3104226" cy="4812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mtClean="0"/>
              <a:t>Implementation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232" y="125909"/>
            <a:ext cx="2595805" cy="4846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389" y="80777"/>
            <a:ext cx="2812648" cy="49371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a:off x="2027520" y="1608881"/>
            <a:ext cx="1979272"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800" dirty="0" smtClean="0"/>
              <a:t>Change</a:t>
            </a:r>
            <a:r>
              <a:rPr lang="en-US" altLang="zh-CN" sz="1800" dirty="0" smtClean="0"/>
              <a:t>3</a:t>
            </a:r>
            <a:r>
              <a:rPr lang="en-US" sz="1800" dirty="0" smtClean="0"/>
              <a:t>: </a:t>
            </a:r>
            <a:r>
              <a:rPr lang="en-US" altLang="zh-CN" sz="1800" dirty="0" smtClean="0"/>
              <a:t>added</a:t>
            </a:r>
            <a:r>
              <a:rPr lang="zh-CN" altLang="en-US" sz="1800" dirty="0" smtClean="0"/>
              <a:t> </a:t>
            </a:r>
            <a:r>
              <a:rPr lang="en-US" altLang="zh-CN" sz="1800" dirty="0" err="1" smtClean="0"/>
              <a:t>c</a:t>
            </a:r>
            <a:r>
              <a:rPr lang="en-US" sz="1800" dirty="0" err="1" smtClean="0"/>
              <a:t>heckBox</a:t>
            </a:r>
            <a:r>
              <a:rPr lang="zh-CN" altLang="en-US" sz="1800" dirty="0" smtClean="0"/>
              <a:t> </a:t>
            </a:r>
            <a:endParaRPr lang="en-US" sz="1800" dirty="0"/>
          </a:p>
        </p:txBody>
      </p:sp>
    </p:spTree>
    <p:extLst>
      <p:ext uri="{BB962C8B-B14F-4D97-AF65-F5344CB8AC3E}">
        <p14:creationId xmlns:p14="http://schemas.microsoft.com/office/powerpoint/2010/main" val="2608470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75582" y="217323"/>
            <a:ext cx="3104226" cy="4812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mtClean="0"/>
              <a:t>Implementation</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776" b="6299"/>
          <a:stretch/>
        </p:blipFill>
        <p:spPr>
          <a:xfrm>
            <a:off x="4133996" y="0"/>
            <a:ext cx="2798815" cy="4982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145" y="0"/>
            <a:ext cx="2830515" cy="49685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p:cNvSpPr txBox="1"/>
          <p:nvPr/>
        </p:nvSpPr>
        <p:spPr>
          <a:xfrm>
            <a:off x="1911096" y="1608881"/>
            <a:ext cx="2095696" cy="2308324"/>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800" dirty="0" smtClean="0"/>
              <a:t>Change</a:t>
            </a:r>
            <a:r>
              <a:rPr lang="en-US" altLang="zh-CN" sz="1800" dirty="0" smtClean="0"/>
              <a:t>3</a:t>
            </a:r>
            <a:r>
              <a:rPr lang="en-US" sz="1800" dirty="0" smtClean="0"/>
              <a:t>:</a:t>
            </a:r>
            <a:r>
              <a:rPr lang="en-US" altLang="zh-CN" sz="1800" dirty="0" smtClean="0"/>
              <a:t>updated</a:t>
            </a:r>
            <a:r>
              <a:rPr lang="zh-CN" altLang="en-US" sz="1800" dirty="0" smtClean="0"/>
              <a:t> </a:t>
            </a:r>
            <a:r>
              <a:rPr lang="en-US" altLang="zh-CN" sz="1800" dirty="0" smtClean="0"/>
              <a:t>the</a:t>
            </a:r>
            <a:r>
              <a:rPr lang="zh-CN" altLang="en-US" sz="1800" dirty="0" smtClean="0"/>
              <a:t> </a:t>
            </a:r>
            <a:r>
              <a:rPr lang="en-US" sz="1800" dirty="0" err="1" smtClean="0"/>
              <a:t>table</a:t>
            </a:r>
            <a:r>
              <a:rPr lang="en-US" altLang="zh-CN" sz="1800" dirty="0" err="1" smtClean="0"/>
              <a:t>v</a:t>
            </a:r>
            <a:r>
              <a:rPr lang="en-US" sz="1800" dirty="0" err="1" smtClean="0"/>
              <a:t>iew</a:t>
            </a:r>
            <a:endParaRPr lang="en-US" sz="1800" dirty="0" smtClean="0"/>
          </a:p>
          <a:p>
            <a:r>
              <a:rPr lang="en-US" altLang="zh-CN" sz="1800" dirty="0" smtClean="0"/>
              <a:t>(loaded</a:t>
            </a:r>
            <a:r>
              <a:rPr lang="zh-CN" altLang="en-US" sz="1800" dirty="0" smtClean="0"/>
              <a:t> </a:t>
            </a:r>
            <a:r>
              <a:rPr lang="en-US" altLang="zh-CN" sz="1800" dirty="0" smtClean="0"/>
              <a:t>from</a:t>
            </a:r>
            <a:r>
              <a:rPr lang="zh-CN" altLang="en-US" sz="1800" dirty="0" smtClean="0"/>
              <a:t> </a:t>
            </a:r>
            <a:r>
              <a:rPr lang="en-US" altLang="zh-CN" sz="1800" dirty="0" smtClean="0"/>
              <a:t>database)</a:t>
            </a:r>
            <a:r>
              <a:rPr lang="zh-CN" altLang="en-US" sz="1800" dirty="0" smtClean="0"/>
              <a:t> </a:t>
            </a:r>
            <a:r>
              <a:rPr lang="en-US" altLang="zh-CN" sz="1800" dirty="0" smtClean="0"/>
              <a:t>to</a:t>
            </a:r>
            <a:r>
              <a:rPr lang="zh-CN" altLang="en-US" sz="1800" dirty="0" smtClean="0"/>
              <a:t> </a:t>
            </a:r>
            <a:r>
              <a:rPr lang="en-US" altLang="zh-CN" sz="1800" dirty="0" smtClean="0"/>
              <a:t>show</a:t>
            </a:r>
            <a:r>
              <a:rPr lang="zh-CN" altLang="en-US" sz="1800" dirty="0" smtClean="0"/>
              <a:t> </a:t>
            </a:r>
            <a:r>
              <a:rPr lang="en-US" altLang="zh-CN" sz="1800" dirty="0" smtClean="0"/>
              <a:t>the</a:t>
            </a:r>
            <a:r>
              <a:rPr lang="zh-CN" altLang="en-US" sz="1800" dirty="0" smtClean="0"/>
              <a:t> </a:t>
            </a:r>
            <a:r>
              <a:rPr lang="en-US" altLang="zh-CN" sz="1800" dirty="0" smtClean="0"/>
              <a:t>list</a:t>
            </a:r>
            <a:r>
              <a:rPr lang="zh-CN" altLang="en-US" sz="1800" dirty="0" smtClean="0"/>
              <a:t> </a:t>
            </a:r>
            <a:r>
              <a:rPr lang="en-US" altLang="zh-CN" sz="1800" dirty="0" smtClean="0"/>
              <a:t>in</a:t>
            </a:r>
            <a:r>
              <a:rPr lang="zh-CN" altLang="en-US" sz="1800" dirty="0" smtClean="0"/>
              <a:t> </a:t>
            </a:r>
            <a:r>
              <a:rPr lang="en-US" altLang="zh-CN" sz="1800" dirty="0" smtClean="0"/>
              <a:t>it’s</a:t>
            </a:r>
            <a:r>
              <a:rPr lang="zh-CN" altLang="en-US" sz="1800" dirty="0" smtClean="0"/>
              <a:t> </a:t>
            </a:r>
            <a:r>
              <a:rPr lang="en-US" altLang="zh-CN" sz="1800" dirty="0" smtClean="0"/>
              <a:t>account</a:t>
            </a:r>
            <a:endParaRPr lang="en-US" altLang="zh-CN" sz="1800" dirty="0" smtClean="0"/>
          </a:p>
          <a:p>
            <a:endParaRPr lang="en-US" sz="1800" dirty="0"/>
          </a:p>
          <a:p>
            <a:r>
              <a:rPr lang="en-US" altLang="zh-CN" sz="1800" dirty="0" smtClean="0"/>
              <a:t>Other</a:t>
            </a:r>
            <a:r>
              <a:rPr lang="zh-CN" altLang="en-US" sz="1800" dirty="0" smtClean="0"/>
              <a:t> </a:t>
            </a:r>
            <a:r>
              <a:rPr lang="en-US" altLang="zh-CN" sz="1800" dirty="0" smtClean="0"/>
              <a:t>changes</a:t>
            </a:r>
            <a:r>
              <a:rPr lang="mr-IN" altLang="zh-CN" sz="1800" dirty="0" smtClean="0"/>
              <a:t>…</a:t>
            </a:r>
            <a:endParaRPr lang="en-US" sz="1800" dirty="0"/>
          </a:p>
        </p:txBody>
      </p:sp>
    </p:spTree>
    <p:extLst>
      <p:ext uri="{BB962C8B-B14F-4D97-AF65-F5344CB8AC3E}">
        <p14:creationId xmlns:p14="http://schemas.microsoft.com/office/powerpoint/2010/main" val="399590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455352" y="1071554"/>
            <a:ext cx="2977376" cy="46166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marR="0" lvl="0" algn="l" rtl="0">
              <a:lnSpc>
                <a:spcPct val="100000"/>
              </a:lnSpc>
              <a:spcBef>
                <a:spcPts val="0"/>
              </a:spcBef>
              <a:spcAft>
                <a:spcPts val="0"/>
              </a:spcAft>
            </a:defPPr>
            <a:lvl1pPr>
              <a:defRPr sz="24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zh-CN" dirty="0"/>
              <a:t>Original</a:t>
            </a:r>
            <a:r>
              <a:rPr lang="zh-CN" altLang="en-US" dirty="0"/>
              <a:t> </a:t>
            </a:r>
            <a:r>
              <a:rPr lang="en-US" altLang="zh-CN" dirty="0"/>
              <a:t>Project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937" b="24084"/>
          <a:stretch/>
        </p:blipFill>
        <p:spPr>
          <a:xfrm>
            <a:off x="195579" y="1804650"/>
            <a:ext cx="2215677" cy="30572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400" b="25961"/>
          <a:stretch/>
        </p:blipFill>
        <p:spPr>
          <a:xfrm>
            <a:off x="2580407" y="1685214"/>
            <a:ext cx="1791939" cy="302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924" y="1156056"/>
            <a:ext cx="2107065" cy="3114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8776" b="6299"/>
          <a:stretch/>
        </p:blipFill>
        <p:spPr>
          <a:xfrm>
            <a:off x="6842898" y="689041"/>
            <a:ext cx="2186940" cy="3581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Curved Connector 9"/>
          <p:cNvCxnSpPr/>
          <p:nvPr/>
        </p:nvCxnSpPr>
        <p:spPr>
          <a:xfrm rot="5400000" flipH="1" flipV="1">
            <a:off x="2142844" y="3877659"/>
            <a:ext cx="731393" cy="501175"/>
          </a:xfrm>
          <a:prstGeom prst="curvedConnector3">
            <a:avLst>
              <a:gd name="adj1" fmla="val 50000"/>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rot="5400000" flipH="1" flipV="1">
            <a:off x="4036318" y="3198741"/>
            <a:ext cx="731393" cy="501175"/>
          </a:xfrm>
          <a:prstGeom prst="curvedConnector3">
            <a:avLst>
              <a:gd name="adj1" fmla="val 50000"/>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5400000" flipH="1" flipV="1">
            <a:off x="6407577" y="2717007"/>
            <a:ext cx="731393" cy="501175"/>
          </a:xfrm>
          <a:prstGeom prst="curvedConnector3">
            <a:avLst>
              <a:gd name="adj1" fmla="val 50000"/>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275582" y="217323"/>
            <a:ext cx="3104226" cy="4812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mtClean="0"/>
              <a:t>Implementation</a:t>
            </a:r>
            <a:endParaRPr lang="en-US" dirty="0"/>
          </a:p>
        </p:txBody>
      </p:sp>
    </p:spTree>
    <p:extLst>
      <p:ext uri="{BB962C8B-B14F-4D97-AF65-F5344CB8AC3E}">
        <p14:creationId xmlns:p14="http://schemas.microsoft.com/office/powerpoint/2010/main" val="1274507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05435" y="217323"/>
            <a:ext cx="196165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marR="0" lvl="0" algn="l" rtl="0">
              <a:lnSpc>
                <a:spcPct val="100000"/>
              </a:lnSpc>
              <a:spcBef>
                <a:spcPts val="0"/>
              </a:spcBef>
              <a:spcAft>
                <a:spcPts val="0"/>
              </a:spcAft>
              <a:defRPr/>
            </a:defPPr>
            <a:lvl1pPr>
              <a:defRPr sz="24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smtClean="0"/>
              <a:t>Final</a:t>
            </a:r>
            <a:r>
              <a:rPr lang="zh-CN" altLang="en-US" dirty="0" smtClean="0"/>
              <a:t> </a:t>
            </a:r>
            <a:r>
              <a:rPr lang="en-US" altLang="zh-CN" dirty="0"/>
              <a:t>Project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2" y="783844"/>
            <a:ext cx="1546343" cy="27143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7469" y="1107491"/>
            <a:ext cx="1629228" cy="28598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727" y="1391266"/>
            <a:ext cx="1697330" cy="29793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480" y="2140797"/>
            <a:ext cx="1656200" cy="29072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0" name="Curved Connector 9"/>
          <p:cNvCxnSpPr/>
          <p:nvPr/>
        </p:nvCxnSpPr>
        <p:spPr>
          <a:xfrm rot="16200000" flipH="1">
            <a:off x="1493931" y="2698767"/>
            <a:ext cx="779892" cy="457200"/>
          </a:xfrm>
          <a:prstGeom prst="curvedConnector3">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rot="16200000" flipH="1">
            <a:off x="3335476" y="3184252"/>
            <a:ext cx="779892" cy="457200"/>
          </a:xfrm>
          <a:prstGeom prst="curvedConnector3">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5120" y="1750578"/>
            <a:ext cx="1655124" cy="29053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9" name="Curved Connector 18"/>
          <p:cNvCxnSpPr/>
          <p:nvPr/>
        </p:nvCxnSpPr>
        <p:spPr>
          <a:xfrm>
            <a:off x="5318868" y="3594398"/>
            <a:ext cx="870279" cy="794368"/>
          </a:xfrm>
          <a:prstGeom prst="curvedConnector3">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a:off x="7016198" y="4026673"/>
            <a:ext cx="831053" cy="362093"/>
          </a:xfrm>
          <a:prstGeom prst="curvedConnector3">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a:xfrm>
            <a:off x="275582" y="217323"/>
            <a:ext cx="3104226" cy="4812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dirty="0" smtClean="0"/>
              <a:t>Implementation</a:t>
            </a:r>
            <a:endParaRPr lang="en-US" dirty="0"/>
          </a:p>
        </p:txBody>
      </p:sp>
      <p:cxnSp>
        <p:nvCxnSpPr>
          <p:cNvPr id="13" name="Curved Connector 12"/>
          <p:cNvCxnSpPr/>
          <p:nvPr/>
        </p:nvCxnSpPr>
        <p:spPr>
          <a:xfrm>
            <a:off x="1173179" y="3317313"/>
            <a:ext cx="2639688" cy="890406"/>
          </a:xfrm>
          <a:prstGeom prst="curvedConnector3">
            <a:avLst>
              <a:gd name="adj1" fmla="val 14088"/>
            </a:avLst>
          </a:prstGeom>
          <a:ln w="69850">
            <a:solidFill>
              <a:schemeClr val="accent3">
                <a:lumMod val="40000"/>
                <a:lumOff val="60000"/>
                <a:alpha val="91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606868"/>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3;p15"/>
          <p:cNvSpPr/>
          <p:nvPr/>
        </p:nvSpPr>
        <p:spPr>
          <a:xfrm>
            <a:off x="3016877" y="887985"/>
            <a:ext cx="3580692" cy="736560"/>
          </a:xfrm>
          <a:custGeom>
            <a:avLst/>
            <a:gdLst/>
            <a:ahLst/>
            <a:cxnLst/>
            <a:rect l="l" t="t" r="r" b="b"/>
            <a:pathLst>
              <a:path w="228969" h="47165" extrusionOk="0">
                <a:moveTo>
                  <a:pt x="12648" y="1"/>
                </a:moveTo>
                <a:cubicBezTo>
                  <a:pt x="5682" y="1"/>
                  <a:pt x="1" y="5643"/>
                  <a:pt x="1" y="12648"/>
                </a:cubicBezTo>
                <a:lnTo>
                  <a:pt x="1" y="34517"/>
                </a:lnTo>
                <a:cubicBezTo>
                  <a:pt x="1" y="41483"/>
                  <a:pt x="5682" y="47164"/>
                  <a:pt x="12648" y="47164"/>
                </a:cubicBezTo>
                <a:lnTo>
                  <a:pt x="216322" y="47164"/>
                </a:lnTo>
                <a:cubicBezTo>
                  <a:pt x="223287" y="47164"/>
                  <a:pt x="228968" y="41483"/>
                  <a:pt x="228968" y="34517"/>
                </a:cubicBezTo>
                <a:lnTo>
                  <a:pt x="228968" y="12648"/>
                </a:lnTo>
                <a:cubicBezTo>
                  <a:pt x="228968" y="5643"/>
                  <a:pt x="223287" y="1"/>
                  <a:pt x="216322"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6;p16"/>
          <p:cNvSpPr txBox="1"/>
          <p:nvPr/>
        </p:nvSpPr>
        <p:spPr>
          <a:xfrm>
            <a:off x="3988816" y="1073415"/>
            <a:ext cx="3418981"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3200" smtClean="0">
                <a:solidFill>
                  <a:srgbClr val="FFFFFF"/>
                </a:solidFill>
                <a:latin typeface="+mj-lt"/>
                <a:ea typeface="Fira Sans Extra Condensed Medium"/>
                <a:cs typeface="Fira Sans Extra Condensed Medium"/>
                <a:sym typeface="Fira Sans Extra Condensed Medium"/>
              </a:rPr>
              <a:t>Testing</a:t>
            </a:r>
            <a:endParaRPr sz="3200" dirty="0">
              <a:solidFill>
                <a:srgbClr val="FFFFFF"/>
              </a:solidFill>
              <a:latin typeface="+mj-lt"/>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1248817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a:spLocks noGrp="1"/>
          </p:cNvSpPr>
          <p:nvPr>
            <p:ph type="title"/>
          </p:nvPr>
        </p:nvSpPr>
        <p:spPr>
          <a:xfrm>
            <a:off x="710275" y="318923"/>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rial" panose="020B0604020202020204" pitchFamily="34" charset="0"/>
                <a:cs typeface="Arial" panose="020B0604020202020204" pitchFamily="34" charset="0"/>
              </a:rPr>
              <a:t>Problem: Inequality in chores is rampant</a:t>
            </a:r>
            <a:endParaRPr dirty="0">
              <a:latin typeface="Arial" panose="020B0604020202020204" pitchFamily="34" charset="0"/>
              <a:cs typeface="Arial" panose="020B0604020202020204" pitchFamily="34" charset="0"/>
            </a:endParaRPr>
          </a:p>
        </p:txBody>
      </p:sp>
      <p:grpSp>
        <p:nvGrpSpPr>
          <p:cNvPr id="269" name="Google Shape;269;p19"/>
          <p:cNvGrpSpPr/>
          <p:nvPr/>
        </p:nvGrpSpPr>
        <p:grpSpPr>
          <a:xfrm>
            <a:off x="979349" y="1473175"/>
            <a:ext cx="3259485" cy="1112244"/>
            <a:chOff x="979349" y="1473175"/>
            <a:chExt cx="3259485" cy="1112244"/>
          </a:xfrm>
        </p:grpSpPr>
        <p:grpSp>
          <p:nvGrpSpPr>
            <p:cNvPr id="270" name="Google Shape;270;p19"/>
            <p:cNvGrpSpPr/>
            <p:nvPr/>
          </p:nvGrpSpPr>
          <p:grpSpPr>
            <a:xfrm>
              <a:off x="979349" y="1473175"/>
              <a:ext cx="3259485" cy="1112244"/>
              <a:chOff x="979349" y="1473175"/>
              <a:chExt cx="3259485" cy="1112244"/>
            </a:xfrm>
          </p:grpSpPr>
          <p:grpSp>
            <p:nvGrpSpPr>
              <p:cNvPr id="271" name="Google Shape;271;p19"/>
              <p:cNvGrpSpPr/>
              <p:nvPr/>
            </p:nvGrpSpPr>
            <p:grpSpPr>
              <a:xfrm>
                <a:off x="979349" y="1473175"/>
                <a:ext cx="3259485" cy="1112244"/>
                <a:chOff x="979349" y="1473175"/>
                <a:chExt cx="3259485" cy="1112244"/>
              </a:xfrm>
            </p:grpSpPr>
            <p:sp>
              <p:nvSpPr>
                <p:cNvPr id="272" name="Google Shape;272;p19"/>
                <p:cNvSpPr/>
                <p:nvPr/>
              </p:nvSpPr>
              <p:spPr>
                <a:xfrm>
                  <a:off x="1554985" y="1473175"/>
                  <a:ext cx="2540901" cy="1112244"/>
                </a:xfrm>
                <a:custGeom>
                  <a:avLst/>
                  <a:gdLst/>
                  <a:ahLst/>
                  <a:cxnLst/>
                  <a:rect l="l" t="t" r="r" b="b"/>
                  <a:pathLst>
                    <a:path w="107871" h="47219" extrusionOk="0">
                      <a:moveTo>
                        <a:pt x="93785" y="1"/>
                      </a:moveTo>
                      <a:lnTo>
                        <a:pt x="0" y="13384"/>
                      </a:lnTo>
                      <a:lnTo>
                        <a:pt x="16191" y="47219"/>
                      </a:lnTo>
                      <a:lnTo>
                        <a:pt x="51178" y="34988"/>
                      </a:lnTo>
                      <a:lnTo>
                        <a:pt x="107870" y="11705"/>
                      </a:lnTo>
                      <a:lnTo>
                        <a:pt x="93785"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013599" y="1606007"/>
                  <a:ext cx="3197968" cy="863715"/>
                </a:xfrm>
                <a:custGeom>
                  <a:avLst/>
                  <a:gdLst/>
                  <a:ahLst/>
                  <a:cxnLst/>
                  <a:rect l="l" t="t" r="r" b="b"/>
                  <a:pathLst>
                    <a:path w="135766" h="36668" extrusionOk="0">
                      <a:moveTo>
                        <a:pt x="1" y="1"/>
                      </a:moveTo>
                      <a:lnTo>
                        <a:pt x="1" y="36668"/>
                      </a:lnTo>
                      <a:lnTo>
                        <a:pt x="135766" y="36668"/>
                      </a:lnTo>
                      <a:lnTo>
                        <a:pt x="135766" y="1"/>
                      </a:lnTo>
                      <a:close/>
                    </a:path>
                  </a:pathLst>
                </a:cu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3764177" y="1473175"/>
                  <a:ext cx="474657" cy="1112244"/>
                </a:xfrm>
                <a:custGeom>
                  <a:avLst/>
                  <a:gdLst/>
                  <a:ahLst/>
                  <a:cxnLst/>
                  <a:rect l="l" t="t" r="r" b="b"/>
                  <a:pathLst>
                    <a:path w="20151" h="47219" extrusionOk="0">
                      <a:moveTo>
                        <a:pt x="0" y="1"/>
                      </a:moveTo>
                      <a:lnTo>
                        <a:pt x="10326" y="42307"/>
                      </a:lnTo>
                      <a:lnTo>
                        <a:pt x="16065" y="47219"/>
                      </a:lnTo>
                      <a:lnTo>
                        <a:pt x="20151" y="283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979349" y="1473175"/>
                  <a:ext cx="956993" cy="1112244"/>
                </a:xfrm>
                <a:custGeom>
                  <a:avLst/>
                  <a:gdLst/>
                  <a:ahLst/>
                  <a:cxnLst/>
                  <a:rect l="l" t="t" r="r" b="b"/>
                  <a:pathLst>
                    <a:path w="40628" h="47219" extrusionOk="0">
                      <a:moveTo>
                        <a:pt x="29024" y="1"/>
                      </a:moveTo>
                      <a:lnTo>
                        <a:pt x="1" y="4487"/>
                      </a:lnTo>
                      <a:lnTo>
                        <a:pt x="1455" y="42307"/>
                      </a:lnTo>
                      <a:lnTo>
                        <a:pt x="40628" y="47219"/>
                      </a:lnTo>
                      <a:lnTo>
                        <a:pt x="29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19"/>
              <p:cNvSpPr txBox="1"/>
              <p:nvPr/>
            </p:nvSpPr>
            <p:spPr>
              <a:xfrm>
                <a:off x="3819525" y="1501225"/>
                <a:ext cx="393900" cy="4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rgbClr val="F9564F"/>
                    </a:solidFill>
                    <a:latin typeface="Fira Sans Extra Condensed"/>
                    <a:ea typeface="Fira Sans Extra Condensed"/>
                    <a:cs typeface="Fira Sans Extra Condensed"/>
                    <a:sym typeface="Fira Sans Extra Condensed"/>
                  </a:rPr>
                  <a:t>1</a:t>
                </a:r>
                <a:endParaRPr sz="2700" b="1">
                  <a:solidFill>
                    <a:srgbClr val="F9564F"/>
                  </a:solidFill>
                  <a:latin typeface="Fira Sans Extra Condensed"/>
                  <a:ea typeface="Fira Sans Extra Condensed"/>
                  <a:cs typeface="Fira Sans Extra Condensed"/>
                  <a:sym typeface="Fira Sans Extra Condensed"/>
                </a:endParaRPr>
              </a:p>
            </p:txBody>
          </p:sp>
        </p:grpSp>
        <p:grpSp>
          <p:nvGrpSpPr>
            <p:cNvPr id="277" name="Google Shape;277;p19"/>
            <p:cNvGrpSpPr/>
            <p:nvPr/>
          </p:nvGrpSpPr>
          <p:grpSpPr>
            <a:xfrm>
              <a:off x="2095319" y="1738028"/>
              <a:ext cx="1922088" cy="599569"/>
              <a:chOff x="2966550" y="1536625"/>
              <a:chExt cx="2040000" cy="636350"/>
            </a:xfrm>
          </p:grpSpPr>
          <p:sp>
            <p:nvSpPr>
              <p:cNvPr id="278" name="Google Shape;278;p19"/>
              <p:cNvSpPr txBox="1"/>
              <p:nvPr/>
            </p:nvSpPr>
            <p:spPr>
              <a:xfrm>
                <a:off x="2966550" y="1807275"/>
                <a:ext cx="2040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NZ" sz="1200" dirty="0">
                    <a:solidFill>
                      <a:srgbClr val="FFFFFF"/>
                    </a:solidFill>
                    <a:latin typeface="Fira Sans"/>
                    <a:ea typeface="Fira Sans"/>
                    <a:cs typeface="Fira Sans"/>
                    <a:sym typeface="Fira Sans"/>
                  </a:rPr>
                  <a:t>H</a:t>
                </a:r>
                <a:r>
                  <a:rPr lang="en" sz="1200" dirty="0">
                    <a:solidFill>
                      <a:srgbClr val="FFFFFF"/>
                    </a:solidFill>
                    <a:latin typeface="Fira Sans"/>
                    <a:ea typeface="Fira Sans"/>
                    <a:cs typeface="Fira Sans"/>
                    <a:sym typeface="Fira Sans"/>
                  </a:rPr>
                  <a:t>ousework </a:t>
                </a:r>
                <a:r>
                  <a:rPr lang="en" sz="1200" dirty="0" err="1">
                    <a:solidFill>
                      <a:srgbClr val="FFFFFF"/>
                    </a:solidFill>
                    <a:latin typeface="Fira Sans"/>
                    <a:ea typeface="Fira Sans"/>
                    <a:cs typeface="Fira Sans"/>
                    <a:sym typeface="Fira Sans"/>
                  </a:rPr>
                  <a:t>isn</a:t>
                </a:r>
                <a:r>
                  <a:rPr lang="en-US" altLang="zh-CN" sz="1200" dirty="0">
                    <a:solidFill>
                      <a:srgbClr val="FFFFFF"/>
                    </a:solidFill>
                    <a:latin typeface="Fira Sans"/>
                    <a:ea typeface="Fira Sans"/>
                    <a:cs typeface="Fira Sans"/>
                    <a:sym typeface="Fira Sans"/>
                  </a:rPr>
                  <a:t>'</a:t>
                </a:r>
                <a:r>
                  <a:rPr lang="en" sz="1200" dirty="0">
                    <a:solidFill>
                      <a:srgbClr val="FFFFFF"/>
                    </a:solidFill>
                    <a:latin typeface="Fira Sans"/>
                    <a:ea typeface="Fira Sans"/>
                    <a:cs typeface="Fira Sans"/>
                    <a:sym typeface="Fira Sans"/>
                  </a:rPr>
                  <a:t>t paid</a:t>
                </a:r>
                <a:endParaRPr sz="1200" dirty="0">
                  <a:solidFill>
                    <a:srgbClr val="FFFFFF"/>
                  </a:solidFill>
                  <a:latin typeface="Fira Sans"/>
                  <a:ea typeface="Fira Sans"/>
                  <a:cs typeface="Fira Sans"/>
                  <a:sym typeface="Fira Sans"/>
                </a:endParaRPr>
              </a:p>
            </p:txBody>
          </p:sp>
          <p:sp>
            <p:nvSpPr>
              <p:cNvPr id="279" name="Google Shape;279;p19"/>
              <p:cNvSpPr txBox="1"/>
              <p:nvPr/>
            </p:nvSpPr>
            <p:spPr>
              <a:xfrm>
                <a:off x="2966550" y="1536625"/>
                <a:ext cx="2040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Unpaid labor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281" name="Google Shape;281;p19"/>
            <p:cNvSpPr/>
            <p:nvPr/>
          </p:nvSpPr>
          <p:spPr>
            <a:xfrm>
              <a:off x="1154127" y="1753479"/>
              <a:ext cx="541063" cy="551636"/>
            </a:xfrm>
            <a:custGeom>
              <a:avLst/>
              <a:gdLst/>
              <a:ahLst/>
              <a:cxnLst/>
              <a:rect l="l" t="t" r="r" b="b"/>
              <a:pathLst>
                <a:path w="40628" h="47219" extrusionOk="0">
                  <a:moveTo>
                    <a:pt x="29024" y="1"/>
                  </a:moveTo>
                  <a:lnTo>
                    <a:pt x="1" y="4487"/>
                  </a:lnTo>
                  <a:lnTo>
                    <a:pt x="1455" y="42307"/>
                  </a:lnTo>
                  <a:lnTo>
                    <a:pt x="40628" y="47219"/>
                  </a:lnTo>
                  <a:lnTo>
                    <a:pt x="29024" y="1"/>
                  </a:lnTo>
                  <a:close/>
                </a:path>
              </a:pathLst>
            </a:custGeom>
            <a:solidFill>
              <a:srgbClr val="F9564F"/>
            </a:solidFill>
            <a:ln w="19050" cap="flat" cmpd="sng">
              <a:solidFill>
                <a:srgbClr val="F956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9"/>
          <p:cNvGrpSpPr/>
          <p:nvPr/>
        </p:nvGrpSpPr>
        <p:grpSpPr>
          <a:xfrm>
            <a:off x="979349" y="3149575"/>
            <a:ext cx="3259485" cy="1112244"/>
            <a:chOff x="979349" y="3149575"/>
            <a:chExt cx="3259485" cy="1112244"/>
          </a:xfrm>
        </p:grpSpPr>
        <p:grpSp>
          <p:nvGrpSpPr>
            <p:cNvPr id="284" name="Google Shape;284;p19"/>
            <p:cNvGrpSpPr/>
            <p:nvPr/>
          </p:nvGrpSpPr>
          <p:grpSpPr>
            <a:xfrm>
              <a:off x="979349" y="3149575"/>
              <a:ext cx="3259485" cy="1112244"/>
              <a:chOff x="979349" y="3149575"/>
              <a:chExt cx="3259485" cy="1112244"/>
            </a:xfrm>
          </p:grpSpPr>
          <p:sp>
            <p:nvSpPr>
              <p:cNvPr id="285" name="Google Shape;285;p19"/>
              <p:cNvSpPr/>
              <p:nvPr/>
            </p:nvSpPr>
            <p:spPr>
              <a:xfrm>
                <a:off x="1554985" y="3149575"/>
                <a:ext cx="2540901" cy="1112244"/>
              </a:xfrm>
              <a:custGeom>
                <a:avLst/>
                <a:gdLst/>
                <a:ahLst/>
                <a:cxnLst/>
                <a:rect l="l" t="t" r="r" b="b"/>
                <a:pathLst>
                  <a:path w="107871" h="47219" extrusionOk="0">
                    <a:moveTo>
                      <a:pt x="93785" y="1"/>
                    </a:moveTo>
                    <a:lnTo>
                      <a:pt x="0" y="13384"/>
                    </a:lnTo>
                    <a:lnTo>
                      <a:pt x="16191" y="47219"/>
                    </a:lnTo>
                    <a:lnTo>
                      <a:pt x="51178" y="34988"/>
                    </a:lnTo>
                    <a:lnTo>
                      <a:pt x="107870" y="11705"/>
                    </a:lnTo>
                    <a:lnTo>
                      <a:pt x="93785"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013599" y="3282407"/>
                <a:ext cx="3197968" cy="863715"/>
              </a:xfrm>
              <a:custGeom>
                <a:avLst/>
                <a:gdLst/>
                <a:ahLst/>
                <a:cxnLst/>
                <a:rect l="l" t="t" r="r" b="b"/>
                <a:pathLst>
                  <a:path w="135766" h="36668" extrusionOk="0">
                    <a:moveTo>
                      <a:pt x="1" y="1"/>
                    </a:moveTo>
                    <a:lnTo>
                      <a:pt x="1" y="36668"/>
                    </a:lnTo>
                    <a:lnTo>
                      <a:pt x="135766" y="36668"/>
                    </a:lnTo>
                    <a:lnTo>
                      <a:pt x="135766" y="1"/>
                    </a:ln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3764177" y="3149575"/>
                <a:ext cx="474657" cy="1112244"/>
              </a:xfrm>
              <a:custGeom>
                <a:avLst/>
                <a:gdLst/>
                <a:ahLst/>
                <a:cxnLst/>
                <a:rect l="l" t="t" r="r" b="b"/>
                <a:pathLst>
                  <a:path w="20151" h="47219" extrusionOk="0">
                    <a:moveTo>
                      <a:pt x="0" y="1"/>
                    </a:moveTo>
                    <a:lnTo>
                      <a:pt x="10326" y="42307"/>
                    </a:lnTo>
                    <a:lnTo>
                      <a:pt x="16065" y="47219"/>
                    </a:lnTo>
                    <a:lnTo>
                      <a:pt x="20151" y="283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979349" y="3149575"/>
                <a:ext cx="956993" cy="1112244"/>
              </a:xfrm>
              <a:custGeom>
                <a:avLst/>
                <a:gdLst/>
                <a:ahLst/>
                <a:cxnLst/>
                <a:rect l="l" t="t" r="r" b="b"/>
                <a:pathLst>
                  <a:path w="40628" h="47219" extrusionOk="0">
                    <a:moveTo>
                      <a:pt x="29024" y="1"/>
                    </a:moveTo>
                    <a:lnTo>
                      <a:pt x="1" y="4487"/>
                    </a:lnTo>
                    <a:lnTo>
                      <a:pt x="1455" y="42307"/>
                    </a:lnTo>
                    <a:lnTo>
                      <a:pt x="40628" y="47219"/>
                    </a:lnTo>
                    <a:lnTo>
                      <a:pt x="29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txBox="1"/>
              <p:nvPr/>
            </p:nvSpPr>
            <p:spPr>
              <a:xfrm>
                <a:off x="3819525" y="3175244"/>
                <a:ext cx="393900" cy="4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rgbClr val="451E7B"/>
                    </a:solidFill>
                    <a:latin typeface="Fira Sans Extra Condensed"/>
                    <a:ea typeface="Fira Sans Extra Condensed"/>
                    <a:cs typeface="Fira Sans Extra Condensed"/>
                    <a:sym typeface="Fira Sans Extra Condensed"/>
                  </a:rPr>
                  <a:t>4</a:t>
                </a:r>
                <a:endParaRPr sz="2700" b="1">
                  <a:solidFill>
                    <a:srgbClr val="451E7B"/>
                  </a:solidFill>
                  <a:latin typeface="Fira Sans Extra Condensed"/>
                  <a:ea typeface="Fira Sans Extra Condensed"/>
                  <a:cs typeface="Fira Sans Extra Condensed"/>
                  <a:sym typeface="Fira Sans Extra Condensed"/>
                </a:endParaRPr>
              </a:p>
            </p:txBody>
          </p:sp>
        </p:grpSp>
        <p:grpSp>
          <p:nvGrpSpPr>
            <p:cNvPr id="290" name="Google Shape;290;p19"/>
            <p:cNvGrpSpPr/>
            <p:nvPr/>
          </p:nvGrpSpPr>
          <p:grpSpPr>
            <a:xfrm>
              <a:off x="2095319" y="3414428"/>
              <a:ext cx="1922088" cy="599569"/>
              <a:chOff x="2966550" y="1536625"/>
              <a:chExt cx="2040000" cy="636350"/>
            </a:xfrm>
          </p:grpSpPr>
          <p:sp>
            <p:nvSpPr>
              <p:cNvPr id="291" name="Google Shape;291;p19"/>
              <p:cNvSpPr txBox="1"/>
              <p:nvPr/>
            </p:nvSpPr>
            <p:spPr>
              <a:xfrm>
                <a:off x="2966550" y="1807275"/>
                <a:ext cx="2040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1200" dirty="0">
                    <a:solidFill>
                      <a:srgbClr val="FFFFFF"/>
                    </a:solidFill>
                    <a:latin typeface="Fira Sans"/>
                    <a:ea typeface="Fira Sans"/>
                    <a:cs typeface="Fira Sans"/>
                    <a:sym typeface="Fira Sans"/>
                  </a:rPr>
                  <a:t>The problem is systemic</a:t>
                </a:r>
                <a:endParaRPr sz="1200" dirty="0">
                  <a:solidFill>
                    <a:srgbClr val="FFFFFF"/>
                  </a:solidFill>
                  <a:latin typeface="Fira Sans"/>
                  <a:ea typeface="Fira Sans"/>
                  <a:cs typeface="Fira Sans"/>
                  <a:sym typeface="Fira Sans"/>
                </a:endParaRPr>
              </a:p>
            </p:txBody>
          </p:sp>
          <p:sp>
            <p:nvSpPr>
              <p:cNvPr id="292" name="Google Shape;292;p19"/>
              <p:cNvSpPr txBox="1"/>
              <p:nvPr/>
            </p:nvSpPr>
            <p:spPr>
              <a:xfrm>
                <a:off x="2966550" y="1536625"/>
                <a:ext cx="2040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700" dirty="0">
                    <a:solidFill>
                      <a:srgbClr val="FFFFFF"/>
                    </a:solidFill>
                    <a:latin typeface="Fira Sans Extra Condensed Medium"/>
                    <a:ea typeface="Fira Sans Extra Condensed Medium"/>
                    <a:cs typeface="Fira Sans Extra Condensed Medium"/>
                    <a:sym typeface="Fira Sans Extra Condensed Medium"/>
                  </a:rPr>
                  <a:t>In</a:t>
                </a:r>
                <a:r>
                  <a:rPr lang="en-AU" sz="1700" dirty="0">
                    <a:solidFill>
                      <a:srgbClr val="FFFFFF"/>
                    </a:solidFill>
                    <a:latin typeface="Fira Sans Extra Condensed Medium"/>
                    <a:ea typeface="Fira Sans Extra Condensed Medium"/>
                    <a:cs typeface="Fira Sans Extra Condensed Medium"/>
                    <a:sym typeface="Fira Sans Extra Condensed Medium"/>
                  </a:rPr>
                  <a:t>equality rages</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294" name="Google Shape;294;p19"/>
            <p:cNvSpPr/>
            <p:nvPr/>
          </p:nvSpPr>
          <p:spPr>
            <a:xfrm>
              <a:off x="1142289" y="3429879"/>
              <a:ext cx="541063" cy="551636"/>
            </a:xfrm>
            <a:custGeom>
              <a:avLst/>
              <a:gdLst/>
              <a:ahLst/>
              <a:cxnLst/>
              <a:rect l="l" t="t" r="r" b="b"/>
              <a:pathLst>
                <a:path w="40628" h="47219" extrusionOk="0">
                  <a:moveTo>
                    <a:pt x="29024" y="1"/>
                  </a:moveTo>
                  <a:lnTo>
                    <a:pt x="1" y="4487"/>
                  </a:lnTo>
                  <a:lnTo>
                    <a:pt x="1455" y="42307"/>
                  </a:lnTo>
                  <a:lnTo>
                    <a:pt x="40628" y="47219"/>
                  </a:lnTo>
                  <a:lnTo>
                    <a:pt x="29024" y="1"/>
                  </a:lnTo>
                  <a:close/>
                </a:path>
              </a:pathLst>
            </a:custGeom>
            <a:solidFill>
              <a:srgbClr val="451E7B"/>
            </a:solidFill>
            <a:ln w="19050" cap="flat" cmpd="sng">
              <a:solidFill>
                <a:srgbClr val="451E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017949" y="1473175"/>
            <a:ext cx="3259485" cy="1112244"/>
            <a:chOff x="5017949" y="1473175"/>
            <a:chExt cx="3259485" cy="1112244"/>
          </a:xfrm>
        </p:grpSpPr>
        <p:grpSp>
          <p:nvGrpSpPr>
            <p:cNvPr id="297" name="Google Shape;297;p19"/>
            <p:cNvGrpSpPr/>
            <p:nvPr/>
          </p:nvGrpSpPr>
          <p:grpSpPr>
            <a:xfrm>
              <a:off x="5017949" y="1473175"/>
              <a:ext cx="3259485" cy="1112244"/>
              <a:chOff x="5017949" y="1473175"/>
              <a:chExt cx="3259485" cy="1112244"/>
            </a:xfrm>
          </p:grpSpPr>
          <p:sp>
            <p:nvSpPr>
              <p:cNvPr id="298" name="Google Shape;298;p19"/>
              <p:cNvSpPr/>
              <p:nvPr/>
            </p:nvSpPr>
            <p:spPr>
              <a:xfrm flipH="1">
                <a:off x="5160896" y="1473175"/>
                <a:ext cx="2540901" cy="1112244"/>
              </a:xfrm>
              <a:custGeom>
                <a:avLst/>
                <a:gdLst/>
                <a:ahLst/>
                <a:cxnLst/>
                <a:rect l="l" t="t" r="r" b="b"/>
                <a:pathLst>
                  <a:path w="107871" h="47219" extrusionOk="0">
                    <a:moveTo>
                      <a:pt x="93785" y="1"/>
                    </a:moveTo>
                    <a:lnTo>
                      <a:pt x="0" y="13384"/>
                    </a:lnTo>
                    <a:lnTo>
                      <a:pt x="16191" y="47219"/>
                    </a:lnTo>
                    <a:lnTo>
                      <a:pt x="51178" y="34988"/>
                    </a:lnTo>
                    <a:lnTo>
                      <a:pt x="107870" y="11705"/>
                    </a:lnTo>
                    <a:lnTo>
                      <a:pt x="93785"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flipH="1">
                <a:off x="5045215" y="1606007"/>
                <a:ext cx="3197968" cy="863715"/>
              </a:xfrm>
              <a:custGeom>
                <a:avLst/>
                <a:gdLst/>
                <a:ahLst/>
                <a:cxnLst/>
                <a:rect l="l" t="t" r="r" b="b"/>
                <a:pathLst>
                  <a:path w="135766" h="36668" extrusionOk="0">
                    <a:moveTo>
                      <a:pt x="1" y="1"/>
                    </a:moveTo>
                    <a:lnTo>
                      <a:pt x="1" y="36668"/>
                    </a:lnTo>
                    <a:lnTo>
                      <a:pt x="135766" y="36668"/>
                    </a:lnTo>
                    <a:lnTo>
                      <a:pt x="135766" y="1"/>
                    </a:ln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flipH="1">
                <a:off x="5017949" y="1473175"/>
                <a:ext cx="474657" cy="1112244"/>
              </a:xfrm>
              <a:custGeom>
                <a:avLst/>
                <a:gdLst/>
                <a:ahLst/>
                <a:cxnLst/>
                <a:rect l="l" t="t" r="r" b="b"/>
                <a:pathLst>
                  <a:path w="20151" h="47219" extrusionOk="0">
                    <a:moveTo>
                      <a:pt x="0" y="1"/>
                    </a:moveTo>
                    <a:lnTo>
                      <a:pt x="10326" y="42307"/>
                    </a:lnTo>
                    <a:lnTo>
                      <a:pt x="16065" y="47219"/>
                    </a:lnTo>
                    <a:lnTo>
                      <a:pt x="20151" y="283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flipH="1">
                <a:off x="7320441" y="1473175"/>
                <a:ext cx="956993" cy="1112244"/>
              </a:xfrm>
              <a:custGeom>
                <a:avLst/>
                <a:gdLst/>
                <a:ahLst/>
                <a:cxnLst/>
                <a:rect l="l" t="t" r="r" b="b"/>
                <a:pathLst>
                  <a:path w="40628" h="47219" extrusionOk="0">
                    <a:moveTo>
                      <a:pt x="29024" y="1"/>
                    </a:moveTo>
                    <a:lnTo>
                      <a:pt x="1" y="4487"/>
                    </a:lnTo>
                    <a:lnTo>
                      <a:pt x="1455" y="42307"/>
                    </a:lnTo>
                    <a:lnTo>
                      <a:pt x="40628" y="47219"/>
                    </a:lnTo>
                    <a:lnTo>
                      <a:pt x="29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p:nvPr/>
            </p:nvSpPr>
            <p:spPr>
              <a:xfrm>
                <a:off x="5038725" y="1501225"/>
                <a:ext cx="393900" cy="4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rgbClr val="B33F62"/>
                    </a:solidFill>
                    <a:latin typeface="Fira Sans Extra Condensed"/>
                    <a:ea typeface="Fira Sans Extra Condensed"/>
                    <a:cs typeface="Fira Sans Extra Condensed"/>
                    <a:sym typeface="Fira Sans Extra Condensed"/>
                  </a:rPr>
                  <a:t>2</a:t>
                </a:r>
                <a:endParaRPr sz="2700" b="1">
                  <a:solidFill>
                    <a:srgbClr val="B33F62"/>
                  </a:solidFill>
                  <a:latin typeface="Fira Sans Extra Condensed"/>
                  <a:ea typeface="Fira Sans Extra Condensed"/>
                  <a:cs typeface="Fira Sans Extra Condensed"/>
                  <a:sym typeface="Fira Sans Extra Condensed"/>
                </a:endParaRPr>
              </a:p>
            </p:txBody>
          </p:sp>
        </p:grpSp>
        <p:grpSp>
          <p:nvGrpSpPr>
            <p:cNvPr id="303" name="Google Shape;303;p19"/>
            <p:cNvGrpSpPr/>
            <p:nvPr/>
          </p:nvGrpSpPr>
          <p:grpSpPr>
            <a:xfrm flipH="1">
              <a:off x="5239375" y="1738028"/>
              <a:ext cx="1922088" cy="599569"/>
              <a:chOff x="2966550" y="1536625"/>
              <a:chExt cx="2040000" cy="636350"/>
            </a:xfrm>
          </p:grpSpPr>
          <p:sp>
            <p:nvSpPr>
              <p:cNvPr id="304" name="Google Shape;304;p19"/>
              <p:cNvSpPr txBox="1"/>
              <p:nvPr/>
            </p:nvSpPr>
            <p:spPr>
              <a:xfrm>
                <a:off x="2966550" y="1807275"/>
                <a:ext cx="20400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lt1"/>
                    </a:solidFill>
                    <a:latin typeface="Fira Sans"/>
                    <a:ea typeface="Fira Sans"/>
                    <a:cs typeface="Fira Sans"/>
                    <a:sym typeface="Fira Sans"/>
                  </a:rPr>
                  <a:t>Housework isn’t seen</a:t>
                </a:r>
                <a:endParaRPr sz="1200" dirty="0">
                  <a:solidFill>
                    <a:srgbClr val="FFFFFF"/>
                  </a:solidFill>
                  <a:latin typeface="Fira Sans"/>
                  <a:ea typeface="Fira Sans"/>
                  <a:cs typeface="Fira Sans"/>
                  <a:sym typeface="Fira Sans"/>
                </a:endParaRPr>
              </a:p>
            </p:txBody>
          </p:sp>
          <p:sp>
            <p:nvSpPr>
              <p:cNvPr id="305" name="Google Shape;305;p19"/>
              <p:cNvSpPr txBox="1"/>
              <p:nvPr/>
            </p:nvSpPr>
            <p:spPr>
              <a:xfrm>
                <a:off x="2966550" y="1536625"/>
                <a:ext cx="20400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Unrecognized work</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06" name="Google Shape;306;p19"/>
            <p:cNvGrpSpPr/>
            <p:nvPr/>
          </p:nvGrpSpPr>
          <p:grpSpPr>
            <a:xfrm>
              <a:off x="7561577" y="1753479"/>
              <a:ext cx="541063" cy="551636"/>
              <a:chOff x="7561577" y="1750750"/>
              <a:chExt cx="541063" cy="551636"/>
            </a:xfrm>
          </p:grpSpPr>
          <p:sp>
            <p:nvSpPr>
              <p:cNvPr id="307" name="Google Shape;307;p19"/>
              <p:cNvSpPr/>
              <p:nvPr/>
            </p:nvSpPr>
            <p:spPr>
              <a:xfrm flipH="1">
                <a:off x="7561577" y="1750750"/>
                <a:ext cx="541063" cy="551636"/>
              </a:xfrm>
              <a:custGeom>
                <a:avLst/>
                <a:gdLst/>
                <a:ahLst/>
                <a:cxnLst/>
                <a:rect l="l" t="t" r="r" b="b"/>
                <a:pathLst>
                  <a:path w="40628" h="47219" extrusionOk="0">
                    <a:moveTo>
                      <a:pt x="29024" y="1"/>
                    </a:moveTo>
                    <a:lnTo>
                      <a:pt x="1" y="4487"/>
                    </a:lnTo>
                    <a:lnTo>
                      <a:pt x="1455" y="42307"/>
                    </a:lnTo>
                    <a:lnTo>
                      <a:pt x="40628" y="47219"/>
                    </a:lnTo>
                    <a:lnTo>
                      <a:pt x="29024" y="1"/>
                    </a:lnTo>
                    <a:close/>
                  </a:path>
                </a:pathLst>
              </a:custGeom>
              <a:solidFill>
                <a:srgbClr val="B33F62"/>
              </a:solidFill>
              <a:ln w="19050" cap="flat" cmpd="sng">
                <a:solidFill>
                  <a:srgbClr val="B33F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19"/>
              <p:cNvGrpSpPr/>
              <p:nvPr/>
            </p:nvGrpSpPr>
            <p:grpSpPr>
              <a:xfrm>
                <a:off x="7748354" y="1923574"/>
                <a:ext cx="248246" cy="241294"/>
                <a:chOff x="7748248" y="3656633"/>
                <a:chExt cx="248246" cy="241294"/>
              </a:xfrm>
            </p:grpSpPr>
            <p:sp>
              <p:nvSpPr>
                <p:cNvPr id="309" name="Google Shape;309;p19"/>
                <p:cNvSpPr/>
                <p:nvPr/>
              </p:nvSpPr>
              <p:spPr>
                <a:xfrm rot="10977400">
                  <a:off x="7748248" y="3656639"/>
                  <a:ext cx="241288" cy="241288"/>
                </a:xfrm>
                <a:custGeom>
                  <a:avLst/>
                  <a:gdLst/>
                  <a:ahLst/>
                  <a:cxnLst/>
                  <a:rect l="l" t="t" r="r" b="b"/>
                  <a:pathLst>
                    <a:path w="4612" h="4612" fill="none" extrusionOk="0">
                      <a:moveTo>
                        <a:pt x="1" y="4611"/>
                      </a:moveTo>
                      <a:lnTo>
                        <a:pt x="4612" y="0"/>
                      </a:lnTo>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812245" y="3656633"/>
                  <a:ext cx="184249" cy="200126"/>
                </a:xfrm>
                <a:custGeom>
                  <a:avLst/>
                  <a:gdLst/>
                  <a:ahLst/>
                  <a:cxnLst/>
                  <a:rect l="l" t="t" r="r" b="b"/>
                  <a:pathLst>
                    <a:path w="4612" h="4612" fill="none" extrusionOk="0">
                      <a:moveTo>
                        <a:pt x="4612" y="4611"/>
                      </a:moveTo>
                      <a:lnTo>
                        <a:pt x="1" y="0"/>
                      </a:lnTo>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311" name="Google Shape;311;p19"/>
          <p:cNvGrpSpPr/>
          <p:nvPr/>
        </p:nvGrpSpPr>
        <p:grpSpPr>
          <a:xfrm>
            <a:off x="5017949" y="3149575"/>
            <a:ext cx="3259485" cy="1112244"/>
            <a:chOff x="5017949" y="3149575"/>
            <a:chExt cx="3259485" cy="1112244"/>
          </a:xfrm>
        </p:grpSpPr>
        <p:grpSp>
          <p:nvGrpSpPr>
            <p:cNvPr id="312" name="Google Shape;312;p19"/>
            <p:cNvGrpSpPr/>
            <p:nvPr/>
          </p:nvGrpSpPr>
          <p:grpSpPr>
            <a:xfrm>
              <a:off x="5017949" y="3149575"/>
              <a:ext cx="3259485" cy="1112244"/>
              <a:chOff x="5017949" y="3149575"/>
              <a:chExt cx="3259485" cy="1112244"/>
            </a:xfrm>
          </p:grpSpPr>
          <p:sp>
            <p:nvSpPr>
              <p:cNvPr id="313" name="Google Shape;313;p19"/>
              <p:cNvSpPr/>
              <p:nvPr/>
            </p:nvSpPr>
            <p:spPr>
              <a:xfrm flipH="1">
                <a:off x="5160896" y="3149575"/>
                <a:ext cx="2540901" cy="1112244"/>
              </a:xfrm>
              <a:custGeom>
                <a:avLst/>
                <a:gdLst/>
                <a:ahLst/>
                <a:cxnLst/>
                <a:rect l="l" t="t" r="r" b="b"/>
                <a:pathLst>
                  <a:path w="107871" h="47219" extrusionOk="0">
                    <a:moveTo>
                      <a:pt x="93785" y="1"/>
                    </a:moveTo>
                    <a:lnTo>
                      <a:pt x="0" y="13384"/>
                    </a:lnTo>
                    <a:lnTo>
                      <a:pt x="16191" y="47219"/>
                    </a:lnTo>
                    <a:lnTo>
                      <a:pt x="51178" y="34988"/>
                    </a:lnTo>
                    <a:lnTo>
                      <a:pt x="107870" y="11705"/>
                    </a:lnTo>
                    <a:lnTo>
                      <a:pt x="93785"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flipH="1">
                <a:off x="5045215" y="3282407"/>
                <a:ext cx="3197968" cy="863715"/>
              </a:xfrm>
              <a:custGeom>
                <a:avLst/>
                <a:gdLst/>
                <a:ahLst/>
                <a:cxnLst/>
                <a:rect l="l" t="t" r="r" b="b"/>
                <a:pathLst>
                  <a:path w="135766" h="36668" extrusionOk="0">
                    <a:moveTo>
                      <a:pt x="1" y="1"/>
                    </a:moveTo>
                    <a:lnTo>
                      <a:pt x="1" y="36668"/>
                    </a:lnTo>
                    <a:lnTo>
                      <a:pt x="135766" y="36668"/>
                    </a:lnTo>
                    <a:lnTo>
                      <a:pt x="135766" y="1"/>
                    </a:ln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flipH="1">
                <a:off x="5017949" y="3149575"/>
                <a:ext cx="474657" cy="1112244"/>
              </a:xfrm>
              <a:custGeom>
                <a:avLst/>
                <a:gdLst/>
                <a:ahLst/>
                <a:cxnLst/>
                <a:rect l="l" t="t" r="r" b="b"/>
                <a:pathLst>
                  <a:path w="20151" h="47219" extrusionOk="0">
                    <a:moveTo>
                      <a:pt x="0" y="1"/>
                    </a:moveTo>
                    <a:lnTo>
                      <a:pt x="10326" y="42307"/>
                    </a:lnTo>
                    <a:lnTo>
                      <a:pt x="16065" y="47219"/>
                    </a:lnTo>
                    <a:lnTo>
                      <a:pt x="20151" y="2833"/>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flipH="1">
                <a:off x="7320441" y="3149575"/>
                <a:ext cx="956993" cy="1112244"/>
              </a:xfrm>
              <a:custGeom>
                <a:avLst/>
                <a:gdLst/>
                <a:ahLst/>
                <a:cxnLst/>
                <a:rect l="l" t="t" r="r" b="b"/>
                <a:pathLst>
                  <a:path w="40628" h="47219" extrusionOk="0">
                    <a:moveTo>
                      <a:pt x="29024" y="1"/>
                    </a:moveTo>
                    <a:lnTo>
                      <a:pt x="1" y="4487"/>
                    </a:lnTo>
                    <a:lnTo>
                      <a:pt x="1455" y="42307"/>
                    </a:lnTo>
                    <a:lnTo>
                      <a:pt x="40628" y="47219"/>
                    </a:lnTo>
                    <a:lnTo>
                      <a:pt x="29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txBox="1"/>
              <p:nvPr/>
            </p:nvSpPr>
            <p:spPr>
              <a:xfrm>
                <a:off x="5038725" y="3175244"/>
                <a:ext cx="393900" cy="4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rgbClr val="7B1E7A"/>
                    </a:solidFill>
                    <a:latin typeface="Fira Sans Extra Condensed"/>
                    <a:ea typeface="Fira Sans Extra Condensed"/>
                    <a:cs typeface="Fira Sans Extra Condensed"/>
                    <a:sym typeface="Fira Sans Extra Condensed"/>
                  </a:rPr>
                  <a:t>3</a:t>
                </a:r>
                <a:endParaRPr sz="2700" b="1">
                  <a:solidFill>
                    <a:srgbClr val="7B1E7A"/>
                  </a:solidFill>
                  <a:latin typeface="Fira Sans Extra Condensed"/>
                  <a:ea typeface="Fira Sans Extra Condensed"/>
                  <a:cs typeface="Fira Sans Extra Condensed"/>
                  <a:sym typeface="Fira Sans Extra Condensed"/>
                </a:endParaRPr>
              </a:p>
            </p:txBody>
          </p:sp>
        </p:grpSp>
        <p:grpSp>
          <p:nvGrpSpPr>
            <p:cNvPr id="318" name="Google Shape;318;p19"/>
            <p:cNvGrpSpPr/>
            <p:nvPr/>
          </p:nvGrpSpPr>
          <p:grpSpPr>
            <a:xfrm flipH="1">
              <a:off x="5239375" y="3414428"/>
              <a:ext cx="1922088" cy="599569"/>
              <a:chOff x="2966550" y="1536625"/>
              <a:chExt cx="2040000" cy="636350"/>
            </a:xfrm>
          </p:grpSpPr>
          <p:sp>
            <p:nvSpPr>
              <p:cNvPr id="319" name="Google Shape;319;p19"/>
              <p:cNvSpPr txBox="1"/>
              <p:nvPr/>
            </p:nvSpPr>
            <p:spPr>
              <a:xfrm>
                <a:off x="2966550" y="1807275"/>
                <a:ext cx="20400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AU" sz="1200" dirty="0">
                    <a:solidFill>
                      <a:schemeClr val="lt1"/>
                    </a:solidFill>
                    <a:latin typeface="Fira Sans"/>
                    <a:ea typeface="Fira Sans"/>
                    <a:cs typeface="Fira Sans"/>
                    <a:sym typeface="Fira Sans"/>
                  </a:rPr>
                  <a:t>Partners </a:t>
                </a:r>
                <a:r>
                  <a:rPr lang="en-US" altLang="zh-CN" sz="1200" dirty="0">
                    <a:solidFill>
                      <a:schemeClr val="lt1"/>
                    </a:solidFill>
                    <a:latin typeface="Fira Sans"/>
                    <a:ea typeface="Fira Sans"/>
                    <a:cs typeface="Fira Sans"/>
                    <a:sym typeface="Fira Sans"/>
                  </a:rPr>
                  <a:t>"</a:t>
                </a:r>
                <a:r>
                  <a:rPr lang="en-AU" sz="1200" dirty="0">
                    <a:solidFill>
                      <a:schemeClr val="lt1"/>
                    </a:solidFill>
                    <a:latin typeface="Fira Sans"/>
                    <a:ea typeface="Fira Sans"/>
                    <a:cs typeface="Fira Sans"/>
                    <a:sym typeface="Fira Sans"/>
                  </a:rPr>
                  <a:t>share</a:t>
                </a:r>
                <a:r>
                  <a:rPr lang="en-US" altLang="zh-CN" sz="1200" dirty="0">
                    <a:solidFill>
                      <a:schemeClr val="lt1"/>
                    </a:solidFill>
                    <a:latin typeface="Fira Sans"/>
                    <a:ea typeface="Fira Sans"/>
                    <a:cs typeface="Fira Sans"/>
                    <a:sym typeface="Fira Sans"/>
                  </a:rPr>
                  <a:t>"</a:t>
                </a:r>
                <a:r>
                  <a:rPr lang="en-AU" sz="1200" dirty="0">
                    <a:solidFill>
                      <a:schemeClr val="lt1"/>
                    </a:solidFill>
                    <a:latin typeface="Fira Sans"/>
                    <a:ea typeface="Fira Sans"/>
                    <a:cs typeface="Fira Sans"/>
                    <a:sym typeface="Fira Sans"/>
                  </a:rPr>
                  <a:t> duties</a:t>
                </a:r>
                <a:endParaRPr sz="1200" dirty="0">
                  <a:solidFill>
                    <a:srgbClr val="FFFFFF"/>
                  </a:solidFill>
                  <a:latin typeface="Fira Sans"/>
                  <a:ea typeface="Fira Sans"/>
                  <a:cs typeface="Fira Sans"/>
                  <a:sym typeface="Fira Sans"/>
                </a:endParaRPr>
              </a:p>
            </p:txBody>
          </p:sp>
          <p:sp>
            <p:nvSpPr>
              <p:cNvPr id="320" name="Google Shape;320;p19"/>
              <p:cNvSpPr txBox="1"/>
              <p:nvPr/>
            </p:nvSpPr>
            <p:spPr>
              <a:xfrm>
                <a:off x="2966550" y="1536625"/>
                <a:ext cx="20400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NZ" sz="1700" dirty="0">
                    <a:solidFill>
                      <a:srgbClr val="FFFFFF"/>
                    </a:solidFill>
                    <a:latin typeface="Fira Sans Extra Condensed Medium"/>
                    <a:ea typeface="Fira Sans Extra Condensed Medium"/>
                    <a:cs typeface="Fira Sans Extra Condensed Medium"/>
                    <a:sym typeface="Fira Sans Extra Condensed Medium"/>
                  </a:rPr>
                  <a:t>Unfair work splits</a:t>
                </a:r>
              </a:p>
            </p:txBody>
          </p:sp>
        </p:grpSp>
        <p:grpSp>
          <p:nvGrpSpPr>
            <p:cNvPr id="321" name="Google Shape;321;p19"/>
            <p:cNvGrpSpPr/>
            <p:nvPr/>
          </p:nvGrpSpPr>
          <p:grpSpPr>
            <a:xfrm>
              <a:off x="7571314" y="3429879"/>
              <a:ext cx="541063" cy="551636"/>
              <a:chOff x="7571314" y="3467025"/>
              <a:chExt cx="541063" cy="551636"/>
            </a:xfrm>
          </p:grpSpPr>
          <p:sp>
            <p:nvSpPr>
              <p:cNvPr id="322" name="Google Shape;322;p19"/>
              <p:cNvSpPr/>
              <p:nvPr/>
            </p:nvSpPr>
            <p:spPr>
              <a:xfrm flipH="1">
                <a:off x="7571314" y="3467025"/>
                <a:ext cx="541063" cy="551636"/>
              </a:xfrm>
              <a:custGeom>
                <a:avLst/>
                <a:gdLst/>
                <a:ahLst/>
                <a:cxnLst/>
                <a:rect l="l" t="t" r="r" b="b"/>
                <a:pathLst>
                  <a:path w="40628" h="47219" extrusionOk="0">
                    <a:moveTo>
                      <a:pt x="29024" y="1"/>
                    </a:moveTo>
                    <a:lnTo>
                      <a:pt x="1" y="4487"/>
                    </a:lnTo>
                    <a:lnTo>
                      <a:pt x="1455" y="42307"/>
                    </a:lnTo>
                    <a:lnTo>
                      <a:pt x="40628" y="47219"/>
                    </a:lnTo>
                    <a:lnTo>
                      <a:pt x="29024" y="1"/>
                    </a:lnTo>
                    <a:close/>
                  </a:path>
                </a:pathLst>
              </a:custGeom>
              <a:solidFill>
                <a:srgbClr val="7B1E7A"/>
              </a:solidFill>
              <a:ln w="19050" cap="flat" cmpd="sng">
                <a:solidFill>
                  <a:srgbClr val="7B1E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19"/>
              <p:cNvGrpSpPr/>
              <p:nvPr/>
            </p:nvGrpSpPr>
            <p:grpSpPr>
              <a:xfrm>
                <a:off x="7748354" y="3638074"/>
                <a:ext cx="248246" cy="241295"/>
                <a:chOff x="7748248" y="3656633"/>
                <a:chExt cx="248246" cy="241295"/>
              </a:xfrm>
            </p:grpSpPr>
            <p:sp>
              <p:nvSpPr>
                <p:cNvPr id="324" name="Google Shape;324;p19"/>
                <p:cNvSpPr/>
                <p:nvPr/>
              </p:nvSpPr>
              <p:spPr>
                <a:xfrm>
                  <a:off x="7748248" y="3656639"/>
                  <a:ext cx="241288" cy="241288"/>
                </a:xfrm>
                <a:custGeom>
                  <a:avLst/>
                  <a:gdLst/>
                  <a:ahLst/>
                  <a:cxnLst/>
                  <a:rect l="l" t="t" r="r" b="b"/>
                  <a:pathLst>
                    <a:path w="4612" h="4612" fill="none" extrusionOk="0">
                      <a:moveTo>
                        <a:pt x="1" y="4611"/>
                      </a:moveTo>
                      <a:lnTo>
                        <a:pt x="4612" y="0"/>
                      </a:lnTo>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7812245" y="3656633"/>
                  <a:ext cx="184249" cy="200126"/>
                </a:xfrm>
                <a:custGeom>
                  <a:avLst/>
                  <a:gdLst/>
                  <a:ahLst/>
                  <a:cxnLst/>
                  <a:rect l="l" t="t" r="r" b="b"/>
                  <a:pathLst>
                    <a:path w="4612" h="4612" fill="none" extrusionOk="0">
                      <a:moveTo>
                        <a:pt x="4612" y="4611"/>
                      </a:moveTo>
                      <a:lnTo>
                        <a:pt x="1" y="0"/>
                      </a:lnTo>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 name="Google Shape;310;p19">
            <a:extLst>
              <a:ext uri="{FF2B5EF4-FFF2-40B4-BE49-F238E27FC236}">
                <a16:creationId xmlns:a16="http://schemas.microsoft.com/office/drawing/2014/main" xmlns="" id="{18B81251-34A4-CACD-C08D-60D2BBD4DBFE}"/>
              </a:ext>
            </a:extLst>
          </p:cNvPr>
          <p:cNvSpPr/>
          <p:nvPr/>
        </p:nvSpPr>
        <p:spPr>
          <a:xfrm>
            <a:off x="1302772" y="1910308"/>
            <a:ext cx="250355" cy="263351"/>
          </a:xfrm>
          <a:custGeom>
            <a:avLst/>
            <a:gdLst/>
            <a:ahLst/>
            <a:cxnLst/>
            <a:rect l="l" t="t" r="r" b="b"/>
            <a:pathLst>
              <a:path w="4612" h="4612" fill="none" extrusionOk="0">
                <a:moveTo>
                  <a:pt x="4612" y="4611"/>
                </a:moveTo>
                <a:lnTo>
                  <a:pt x="1" y="0"/>
                </a:lnTo>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10;p19">
            <a:extLst>
              <a:ext uri="{FF2B5EF4-FFF2-40B4-BE49-F238E27FC236}">
                <a16:creationId xmlns:a16="http://schemas.microsoft.com/office/drawing/2014/main" xmlns="" id="{97A470C3-1524-AD73-9E7E-0B3BEA799BD7}"/>
              </a:ext>
            </a:extLst>
          </p:cNvPr>
          <p:cNvSpPr/>
          <p:nvPr/>
        </p:nvSpPr>
        <p:spPr>
          <a:xfrm>
            <a:off x="1275367" y="3597268"/>
            <a:ext cx="252351" cy="244954"/>
          </a:xfrm>
          <a:custGeom>
            <a:avLst/>
            <a:gdLst/>
            <a:ahLst/>
            <a:cxnLst/>
            <a:rect l="l" t="t" r="r" b="b"/>
            <a:pathLst>
              <a:path w="4612" h="4612" fill="none" extrusionOk="0">
                <a:moveTo>
                  <a:pt x="4612" y="4611"/>
                </a:moveTo>
                <a:lnTo>
                  <a:pt x="1" y="0"/>
                </a:lnTo>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9;p19">
            <a:extLst>
              <a:ext uri="{FF2B5EF4-FFF2-40B4-BE49-F238E27FC236}">
                <a16:creationId xmlns:a16="http://schemas.microsoft.com/office/drawing/2014/main" xmlns="" id="{209A62BD-422F-3DC7-A794-08B41F763924}"/>
              </a:ext>
            </a:extLst>
          </p:cNvPr>
          <p:cNvSpPr/>
          <p:nvPr/>
        </p:nvSpPr>
        <p:spPr>
          <a:xfrm rot="10977400">
            <a:off x="1284320" y="1917661"/>
            <a:ext cx="191926" cy="213860"/>
          </a:xfrm>
          <a:custGeom>
            <a:avLst/>
            <a:gdLst/>
            <a:ahLst/>
            <a:cxnLst/>
            <a:rect l="l" t="t" r="r" b="b"/>
            <a:pathLst>
              <a:path w="4612" h="4612" fill="none" extrusionOk="0">
                <a:moveTo>
                  <a:pt x="1" y="4611"/>
                </a:moveTo>
                <a:lnTo>
                  <a:pt x="4612" y="0"/>
                </a:lnTo>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9;p19">
            <a:extLst>
              <a:ext uri="{FF2B5EF4-FFF2-40B4-BE49-F238E27FC236}">
                <a16:creationId xmlns:a16="http://schemas.microsoft.com/office/drawing/2014/main" xmlns="" id="{BFBBB7EF-E300-A678-C261-8B58C107168A}"/>
              </a:ext>
            </a:extLst>
          </p:cNvPr>
          <p:cNvSpPr/>
          <p:nvPr/>
        </p:nvSpPr>
        <p:spPr>
          <a:xfrm rot="10977400">
            <a:off x="1263766" y="3584537"/>
            <a:ext cx="191926" cy="213860"/>
          </a:xfrm>
          <a:custGeom>
            <a:avLst/>
            <a:gdLst/>
            <a:ahLst/>
            <a:cxnLst/>
            <a:rect l="l" t="t" r="r" b="b"/>
            <a:pathLst>
              <a:path w="4612" h="4612" fill="none" extrusionOk="0">
                <a:moveTo>
                  <a:pt x="1" y="4611"/>
                </a:moveTo>
                <a:lnTo>
                  <a:pt x="4612" y="0"/>
                </a:lnTo>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332;p30">
            <a:extLst>
              <a:ext uri="{FF2B5EF4-FFF2-40B4-BE49-F238E27FC236}">
                <a16:creationId xmlns:a16="http://schemas.microsoft.com/office/drawing/2014/main" xmlns="" id="{FF6CDE87-0FCA-BFC8-EEF1-F007BF0257C4}"/>
              </a:ext>
            </a:extLst>
          </p:cNvPr>
          <p:cNvGrpSpPr/>
          <p:nvPr/>
        </p:nvGrpSpPr>
        <p:grpSpPr>
          <a:xfrm>
            <a:off x="1803792" y="1458913"/>
            <a:ext cx="5028881" cy="868705"/>
            <a:chOff x="1219413" y="1280199"/>
            <a:chExt cx="6705175" cy="880994"/>
          </a:xfrm>
        </p:grpSpPr>
        <p:sp>
          <p:nvSpPr>
            <p:cNvPr id="3" name="Google Shape;1333;p30">
              <a:extLst>
                <a:ext uri="{FF2B5EF4-FFF2-40B4-BE49-F238E27FC236}">
                  <a16:creationId xmlns:a16="http://schemas.microsoft.com/office/drawing/2014/main" xmlns="" id="{1C89B576-93D3-6EFB-1A8D-8D1B0C1FAC6A}"/>
                </a:ext>
              </a:extLst>
            </p:cNvPr>
            <p:cNvSpPr/>
            <p:nvPr/>
          </p:nvSpPr>
          <p:spPr>
            <a:xfrm>
              <a:off x="3082588" y="1321325"/>
              <a:ext cx="4842000" cy="839868"/>
            </a:xfrm>
            <a:prstGeom prst="rect">
              <a:avLst/>
            </a:prstGeom>
            <a:solidFill>
              <a:schemeClr val="lt2"/>
            </a:solidFill>
            <a:ln>
              <a:noFill/>
            </a:ln>
          </p:spPr>
          <p:txBody>
            <a:bodyPr spcFirstLastPara="1" wrap="square" lIns="68569" tIns="68569" rIns="68569" bIns="68569" anchor="ctr" anchorCtr="0">
              <a:noAutofit/>
            </a:bodyPr>
            <a:lstStyle/>
            <a:p>
              <a:endParaRPr sz="1050">
                <a:latin typeface="Fira Sans"/>
                <a:ea typeface="Fira Sans"/>
                <a:cs typeface="Fira Sans"/>
                <a:sym typeface="Fira Sans"/>
              </a:endParaRPr>
            </a:p>
          </p:txBody>
        </p:sp>
        <p:grpSp>
          <p:nvGrpSpPr>
            <p:cNvPr id="4" name="Google Shape;1334;p30">
              <a:extLst>
                <a:ext uri="{FF2B5EF4-FFF2-40B4-BE49-F238E27FC236}">
                  <a16:creationId xmlns:a16="http://schemas.microsoft.com/office/drawing/2014/main" xmlns="" id="{312C041B-DFE9-FC3A-95E6-B3E5F39BFFFE}"/>
                </a:ext>
              </a:extLst>
            </p:cNvPr>
            <p:cNvGrpSpPr/>
            <p:nvPr/>
          </p:nvGrpSpPr>
          <p:grpSpPr>
            <a:xfrm>
              <a:off x="1219413" y="1280199"/>
              <a:ext cx="1865458" cy="840245"/>
              <a:chOff x="1535125" y="1280199"/>
              <a:chExt cx="1865458" cy="840245"/>
            </a:xfrm>
          </p:grpSpPr>
          <p:sp>
            <p:nvSpPr>
              <p:cNvPr id="25" name="Google Shape;1335;p30">
                <a:extLst>
                  <a:ext uri="{FF2B5EF4-FFF2-40B4-BE49-F238E27FC236}">
                    <a16:creationId xmlns:a16="http://schemas.microsoft.com/office/drawing/2014/main" xmlns="" id="{85485379-B2E2-D764-6550-FF86E4E1C967}"/>
                  </a:ext>
                </a:extLst>
              </p:cNvPr>
              <p:cNvSpPr/>
              <p:nvPr/>
            </p:nvSpPr>
            <p:spPr>
              <a:xfrm>
                <a:off x="1556217" y="1321141"/>
                <a:ext cx="1844366" cy="682206"/>
              </a:xfrm>
              <a:custGeom>
                <a:avLst/>
                <a:gdLst/>
                <a:ahLst/>
                <a:cxnLst/>
                <a:rect l="l" t="t" r="r" b="b"/>
                <a:pathLst>
                  <a:path w="51943" h="19213" extrusionOk="0">
                    <a:moveTo>
                      <a:pt x="0" y="0"/>
                    </a:moveTo>
                    <a:lnTo>
                      <a:pt x="8139" y="9013"/>
                    </a:lnTo>
                    <a:lnTo>
                      <a:pt x="0" y="19212"/>
                    </a:lnTo>
                    <a:lnTo>
                      <a:pt x="51942" y="19212"/>
                    </a:lnTo>
                    <a:lnTo>
                      <a:pt x="51942" y="0"/>
                    </a:lnTo>
                    <a:close/>
                  </a:path>
                </a:pathLst>
              </a:custGeom>
              <a:solidFill>
                <a:srgbClr val="EEEEEE"/>
              </a:solidFill>
              <a:ln>
                <a:noFill/>
              </a:ln>
            </p:spPr>
            <p:txBody>
              <a:bodyPr spcFirstLastPara="1" wrap="square" lIns="68569" tIns="68569" rIns="68569" bIns="68569" anchor="ctr" anchorCtr="0">
                <a:noAutofit/>
              </a:bodyPr>
              <a:lstStyle/>
              <a:p>
                <a:endParaRPr sz="1050">
                  <a:latin typeface="Fira Sans"/>
                  <a:ea typeface="Fira Sans"/>
                  <a:cs typeface="Fira Sans"/>
                  <a:sym typeface="Fira Sans"/>
                </a:endParaRPr>
              </a:p>
            </p:txBody>
          </p:sp>
          <p:sp>
            <p:nvSpPr>
              <p:cNvPr id="26" name="Google Shape;1336;p30">
                <a:extLst>
                  <a:ext uri="{FF2B5EF4-FFF2-40B4-BE49-F238E27FC236}">
                    <a16:creationId xmlns:a16="http://schemas.microsoft.com/office/drawing/2014/main" xmlns="" id="{71BF182F-FDF2-28BD-6621-B9BFC4790E62}"/>
                  </a:ext>
                </a:extLst>
              </p:cNvPr>
              <p:cNvSpPr/>
              <p:nvPr/>
            </p:nvSpPr>
            <p:spPr>
              <a:xfrm>
                <a:off x="1535125" y="1280199"/>
                <a:ext cx="1830000" cy="840245"/>
              </a:xfrm>
              <a:custGeom>
                <a:avLst/>
                <a:gdLst/>
                <a:ahLst/>
                <a:cxnLst/>
                <a:rect l="l" t="t" r="r" b="b"/>
                <a:pathLst>
                  <a:path w="51943" h="19213" extrusionOk="0">
                    <a:moveTo>
                      <a:pt x="0" y="1"/>
                    </a:moveTo>
                    <a:lnTo>
                      <a:pt x="8139" y="9013"/>
                    </a:lnTo>
                    <a:lnTo>
                      <a:pt x="0" y="19213"/>
                    </a:lnTo>
                    <a:lnTo>
                      <a:pt x="51943" y="19213"/>
                    </a:lnTo>
                    <a:lnTo>
                      <a:pt x="51943" y="1"/>
                    </a:lnTo>
                    <a:close/>
                  </a:path>
                </a:pathLst>
              </a:custGeom>
              <a:solidFill>
                <a:srgbClr val="F9564F"/>
              </a:solidFill>
              <a:ln>
                <a:noFill/>
              </a:ln>
            </p:spPr>
            <p:txBody>
              <a:bodyPr spcFirstLastPara="1" wrap="square" lIns="68569" tIns="68569" rIns="68569" bIns="68569" anchor="ctr" anchorCtr="0">
                <a:noAutofit/>
              </a:bodyPr>
              <a:lstStyle/>
              <a:p>
                <a:endParaRPr sz="1050">
                  <a:latin typeface="Fira Sans"/>
                  <a:ea typeface="Fira Sans"/>
                  <a:cs typeface="Fira Sans"/>
                  <a:sym typeface="Fira Sans"/>
                </a:endParaRPr>
              </a:p>
            </p:txBody>
          </p:sp>
        </p:grpSp>
        <p:grpSp>
          <p:nvGrpSpPr>
            <p:cNvPr id="6" name="Google Shape;1338;p30">
              <a:extLst>
                <a:ext uri="{FF2B5EF4-FFF2-40B4-BE49-F238E27FC236}">
                  <a16:creationId xmlns:a16="http://schemas.microsoft.com/office/drawing/2014/main" xmlns="" id="{80975DAF-AF67-02EB-62CD-C006EBE21187}"/>
                </a:ext>
              </a:extLst>
            </p:cNvPr>
            <p:cNvGrpSpPr/>
            <p:nvPr/>
          </p:nvGrpSpPr>
          <p:grpSpPr>
            <a:xfrm>
              <a:off x="6962488" y="1511139"/>
              <a:ext cx="585975" cy="444510"/>
              <a:chOff x="7278200" y="1489751"/>
              <a:chExt cx="585975" cy="444510"/>
            </a:xfrm>
          </p:grpSpPr>
          <p:sp>
            <p:nvSpPr>
              <p:cNvPr id="12" name="Google Shape;1339;p30">
                <a:extLst>
                  <a:ext uri="{FF2B5EF4-FFF2-40B4-BE49-F238E27FC236}">
                    <a16:creationId xmlns:a16="http://schemas.microsoft.com/office/drawing/2014/main" xmlns="" id="{FB1619FA-49A0-22B5-9E60-2A7A9C3F91C0}"/>
                  </a:ext>
                </a:extLst>
              </p:cNvPr>
              <p:cNvSpPr/>
              <p:nvPr/>
            </p:nvSpPr>
            <p:spPr>
              <a:xfrm>
                <a:off x="7278200" y="1489751"/>
                <a:ext cx="552800" cy="444510"/>
              </a:xfrm>
              <a:custGeom>
                <a:avLst/>
                <a:gdLst/>
                <a:ahLst/>
                <a:cxnLst/>
                <a:rect l="l" t="t" r="r" b="b"/>
                <a:pathLst>
                  <a:path w="22112" h="22113" extrusionOk="0">
                    <a:moveTo>
                      <a:pt x="11073" y="1"/>
                    </a:moveTo>
                    <a:cubicBezTo>
                      <a:pt x="4960" y="1"/>
                      <a:pt x="0" y="4926"/>
                      <a:pt x="0" y="11039"/>
                    </a:cubicBezTo>
                    <a:cubicBezTo>
                      <a:pt x="0" y="17152"/>
                      <a:pt x="4960" y="22112"/>
                      <a:pt x="11073" y="22112"/>
                    </a:cubicBezTo>
                    <a:cubicBezTo>
                      <a:pt x="17186" y="22112"/>
                      <a:pt x="22111" y="17152"/>
                      <a:pt x="22111" y="11039"/>
                    </a:cubicBezTo>
                    <a:cubicBezTo>
                      <a:pt x="22111" y="9747"/>
                      <a:pt x="21832" y="8419"/>
                      <a:pt x="21552" y="7267"/>
                    </a:cubicBezTo>
                    <a:lnTo>
                      <a:pt x="19212" y="3634"/>
                    </a:lnTo>
                    <a:cubicBezTo>
                      <a:pt x="17186" y="1433"/>
                      <a:pt x="14252" y="1"/>
                      <a:pt x="11073" y="1"/>
                    </a:cubicBezTo>
                    <a:close/>
                  </a:path>
                </a:pathLst>
              </a:custGeom>
              <a:solidFill>
                <a:srgbClr val="F9564F"/>
              </a:solidFill>
              <a:ln>
                <a:noFill/>
              </a:ln>
            </p:spPr>
            <p:txBody>
              <a:bodyPr spcFirstLastPara="1" wrap="square" lIns="68569" tIns="68569" rIns="68569" bIns="68569" anchor="ctr" anchorCtr="0">
                <a:noAutofit/>
              </a:bodyPr>
              <a:lstStyle/>
              <a:p>
                <a:endParaRPr sz="1050">
                  <a:latin typeface="Fira Sans"/>
                  <a:ea typeface="Fira Sans"/>
                  <a:cs typeface="Fira Sans"/>
                  <a:sym typeface="Fira Sans"/>
                </a:endParaRPr>
              </a:p>
            </p:txBody>
          </p:sp>
          <p:sp>
            <p:nvSpPr>
              <p:cNvPr id="13" name="Google Shape;1340;p30">
                <a:extLst>
                  <a:ext uri="{FF2B5EF4-FFF2-40B4-BE49-F238E27FC236}">
                    <a16:creationId xmlns:a16="http://schemas.microsoft.com/office/drawing/2014/main" xmlns="" id="{DF4E962D-ADF9-2D1E-8E62-7777576FFDC3}"/>
                  </a:ext>
                </a:extLst>
              </p:cNvPr>
              <p:cNvSpPr/>
              <p:nvPr/>
            </p:nvSpPr>
            <p:spPr>
              <a:xfrm>
                <a:off x="7358525" y="1548501"/>
                <a:ext cx="505650" cy="325448"/>
              </a:xfrm>
              <a:custGeom>
                <a:avLst/>
                <a:gdLst/>
                <a:ahLst/>
                <a:cxnLst/>
                <a:rect l="l" t="t" r="r" b="b"/>
                <a:pathLst>
                  <a:path w="20226" h="16190" extrusionOk="0">
                    <a:moveTo>
                      <a:pt x="17907" y="0"/>
                    </a:moveTo>
                    <a:cubicBezTo>
                      <a:pt x="17449" y="0"/>
                      <a:pt x="17012" y="183"/>
                      <a:pt x="16733" y="550"/>
                    </a:cubicBezTo>
                    <a:lnTo>
                      <a:pt x="7127" y="10890"/>
                    </a:lnTo>
                    <a:lnTo>
                      <a:pt x="4053" y="4917"/>
                    </a:lnTo>
                    <a:cubicBezTo>
                      <a:pt x="3665" y="4311"/>
                      <a:pt x="3043" y="3991"/>
                      <a:pt x="2407" y="3991"/>
                    </a:cubicBezTo>
                    <a:cubicBezTo>
                      <a:pt x="2125" y="3991"/>
                      <a:pt x="1841" y="4054"/>
                      <a:pt x="1573" y="4183"/>
                    </a:cubicBezTo>
                    <a:lnTo>
                      <a:pt x="1153" y="4462"/>
                    </a:lnTo>
                    <a:cubicBezTo>
                      <a:pt x="420" y="4917"/>
                      <a:pt x="1" y="5930"/>
                      <a:pt x="420" y="6803"/>
                    </a:cubicBezTo>
                    <a:lnTo>
                      <a:pt x="4646" y="14662"/>
                    </a:lnTo>
                    <a:cubicBezTo>
                      <a:pt x="5184" y="15651"/>
                      <a:pt x="5999" y="16190"/>
                      <a:pt x="6815" y="16190"/>
                    </a:cubicBezTo>
                    <a:cubicBezTo>
                      <a:pt x="7325" y="16190"/>
                      <a:pt x="7836" y="15979"/>
                      <a:pt x="8279" y="15536"/>
                    </a:cubicBezTo>
                    <a:lnTo>
                      <a:pt x="19632" y="3310"/>
                    </a:lnTo>
                    <a:cubicBezTo>
                      <a:pt x="20226" y="2576"/>
                      <a:pt x="20226" y="1424"/>
                      <a:pt x="19492" y="830"/>
                    </a:cubicBezTo>
                    <a:lnTo>
                      <a:pt x="19213" y="550"/>
                    </a:lnTo>
                    <a:cubicBezTo>
                      <a:pt x="18846" y="183"/>
                      <a:pt x="18366" y="0"/>
                      <a:pt x="17907" y="0"/>
                    </a:cubicBezTo>
                    <a:close/>
                  </a:path>
                </a:pathLst>
              </a:custGeom>
              <a:solidFill>
                <a:srgbClr val="FEFEFE"/>
              </a:solidFill>
              <a:ln>
                <a:noFill/>
              </a:ln>
            </p:spPr>
            <p:txBody>
              <a:bodyPr spcFirstLastPara="1" wrap="square" lIns="68569" tIns="68569" rIns="68569" bIns="68569" anchor="ctr" anchorCtr="0">
                <a:noAutofit/>
              </a:bodyPr>
              <a:lstStyle/>
              <a:p>
                <a:endParaRPr sz="1050">
                  <a:latin typeface="Fira Sans"/>
                  <a:ea typeface="Fira Sans"/>
                  <a:cs typeface="Fira Sans"/>
                  <a:sym typeface="Fira Sans"/>
                </a:endParaRPr>
              </a:p>
            </p:txBody>
          </p:sp>
        </p:grpSp>
        <p:sp>
          <p:nvSpPr>
            <p:cNvPr id="11" name="Google Shape;1341;p30">
              <a:extLst>
                <a:ext uri="{FF2B5EF4-FFF2-40B4-BE49-F238E27FC236}">
                  <a16:creationId xmlns:a16="http://schemas.microsoft.com/office/drawing/2014/main" xmlns="" id="{5307AC8D-C58C-D5C8-9D80-9704727DE2DC}"/>
                </a:ext>
              </a:extLst>
            </p:cNvPr>
            <p:cNvSpPr/>
            <p:nvPr/>
          </p:nvSpPr>
          <p:spPr>
            <a:xfrm>
              <a:off x="3386587" y="1323362"/>
              <a:ext cx="3257528" cy="834821"/>
            </a:xfrm>
            <a:custGeom>
              <a:avLst/>
              <a:gdLst/>
              <a:ahLst/>
              <a:cxnLst/>
              <a:rect l="l" t="t" r="r" b="b"/>
              <a:pathLst>
                <a:path w="72153" h="17384" extrusionOk="0">
                  <a:moveTo>
                    <a:pt x="1" y="1"/>
                  </a:moveTo>
                  <a:lnTo>
                    <a:pt x="1" y="17384"/>
                  </a:lnTo>
                  <a:lnTo>
                    <a:pt x="72153" y="17384"/>
                  </a:lnTo>
                  <a:lnTo>
                    <a:pt x="72153" y="1"/>
                  </a:lnTo>
                  <a:close/>
                </a:path>
              </a:pathLst>
            </a:custGeom>
            <a:solidFill>
              <a:srgbClr val="EEEEEE"/>
            </a:solidFill>
            <a:ln>
              <a:noFill/>
            </a:ln>
          </p:spPr>
          <p:txBody>
            <a:bodyPr spcFirstLastPara="1" wrap="square" lIns="137156" tIns="68569" rIns="137156" bIns="68569" anchor="ctr" anchorCtr="0">
              <a:noAutofit/>
            </a:bodyPr>
            <a:lstStyle/>
            <a:p>
              <a:pPr algn="ctr"/>
              <a:r>
                <a:rPr lang="en-NZ" sz="2400" b="1" dirty="0">
                  <a:latin typeface="Arial" panose="020B0604020202020204" pitchFamily="34" charset="0"/>
                  <a:ea typeface="Fira Sans Medium"/>
                  <a:cs typeface="Arial" panose="020B0604020202020204" pitchFamily="34" charset="0"/>
                  <a:sym typeface="Fira Sans Medium"/>
                </a:rPr>
                <a:t>Unit Test</a:t>
              </a:r>
            </a:p>
          </p:txBody>
        </p:sp>
      </p:grpSp>
      <p:grpSp>
        <p:nvGrpSpPr>
          <p:cNvPr id="55" name="Google Shape;1352;p30">
            <a:extLst>
              <a:ext uri="{FF2B5EF4-FFF2-40B4-BE49-F238E27FC236}">
                <a16:creationId xmlns:a16="http://schemas.microsoft.com/office/drawing/2014/main" xmlns="" id="{E48801E5-840A-650C-DBBF-213C0AD30D52}"/>
              </a:ext>
            </a:extLst>
          </p:cNvPr>
          <p:cNvGrpSpPr/>
          <p:nvPr/>
        </p:nvGrpSpPr>
        <p:grpSpPr>
          <a:xfrm>
            <a:off x="1812042" y="2662836"/>
            <a:ext cx="5020631" cy="911637"/>
            <a:chOff x="1230325" y="3041942"/>
            <a:chExt cx="6694175" cy="876079"/>
          </a:xfrm>
        </p:grpSpPr>
        <p:sp>
          <p:nvSpPr>
            <p:cNvPr id="56" name="Google Shape;1353;p30">
              <a:extLst>
                <a:ext uri="{FF2B5EF4-FFF2-40B4-BE49-F238E27FC236}">
                  <a16:creationId xmlns:a16="http://schemas.microsoft.com/office/drawing/2014/main" xmlns="" id="{C560CBA7-C661-9ED7-36CF-8B60D752CCDB}"/>
                </a:ext>
              </a:extLst>
            </p:cNvPr>
            <p:cNvSpPr/>
            <p:nvPr/>
          </p:nvSpPr>
          <p:spPr>
            <a:xfrm>
              <a:off x="3094500" y="3083199"/>
              <a:ext cx="4830000" cy="834821"/>
            </a:xfrm>
            <a:prstGeom prst="rect">
              <a:avLst/>
            </a:prstGeom>
            <a:solidFill>
              <a:schemeClr val="lt2"/>
            </a:solidFill>
            <a:ln>
              <a:noFill/>
            </a:ln>
          </p:spPr>
          <p:txBody>
            <a:bodyPr spcFirstLastPara="1" wrap="square" lIns="68569" tIns="68569" rIns="68569" bIns="68569" anchor="ctr" anchorCtr="0">
              <a:noAutofit/>
            </a:bodyPr>
            <a:lstStyle/>
            <a:p>
              <a:endParaRPr sz="1050"/>
            </a:p>
          </p:txBody>
        </p:sp>
        <p:grpSp>
          <p:nvGrpSpPr>
            <p:cNvPr id="61" name="Google Shape;1354;p30">
              <a:extLst>
                <a:ext uri="{FF2B5EF4-FFF2-40B4-BE49-F238E27FC236}">
                  <a16:creationId xmlns:a16="http://schemas.microsoft.com/office/drawing/2014/main" xmlns="" id="{5BBD3801-C2B4-ED3A-FDE0-94FAD6BAECE4}"/>
                </a:ext>
              </a:extLst>
            </p:cNvPr>
            <p:cNvGrpSpPr/>
            <p:nvPr/>
          </p:nvGrpSpPr>
          <p:grpSpPr>
            <a:xfrm>
              <a:off x="1230325" y="3041942"/>
              <a:ext cx="1865458" cy="826223"/>
              <a:chOff x="1535125" y="3032799"/>
              <a:chExt cx="1865458" cy="826223"/>
            </a:xfrm>
          </p:grpSpPr>
          <p:sp>
            <p:nvSpPr>
              <p:cNvPr id="66" name="Google Shape;1355;p30">
                <a:extLst>
                  <a:ext uri="{FF2B5EF4-FFF2-40B4-BE49-F238E27FC236}">
                    <a16:creationId xmlns:a16="http://schemas.microsoft.com/office/drawing/2014/main" xmlns="" id="{D30D6E63-93B0-4015-6895-E19E7A3E8B2B}"/>
                  </a:ext>
                </a:extLst>
              </p:cNvPr>
              <p:cNvSpPr/>
              <p:nvPr/>
            </p:nvSpPr>
            <p:spPr>
              <a:xfrm>
                <a:off x="1556217" y="3073741"/>
                <a:ext cx="1844366" cy="682206"/>
              </a:xfrm>
              <a:custGeom>
                <a:avLst/>
                <a:gdLst/>
                <a:ahLst/>
                <a:cxnLst/>
                <a:rect l="l" t="t" r="r" b="b"/>
                <a:pathLst>
                  <a:path w="51943" h="19213" extrusionOk="0">
                    <a:moveTo>
                      <a:pt x="0" y="0"/>
                    </a:moveTo>
                    <a:lnTo>
                      <a:pt x="8139" y="9013"/>
                    </a:lnTo>
                    <a:lnTo>
                      <a:pt x="0" y="19212"/>
                    </a:lnTo>
                    <a:lnTo>
                      <a:pt x="51942" y="19212"/>
                    </a:lnTo>
                    <a:lnTo>
                      <a:pt x="51942" y="0"/>
                    </a:lnTo>
                    <a:close/>
                  </a:path>
                </a:pathLst>
              </a:custGeom>
              <a:solidFill>
                <a:srgbClr val="EEEEEE"/>
              </a:solidFill>
              <a:ln>
                <a:noFill/>
              </a:ln>
            </p:spPr>
            <p:txBody>
              <a:bodyPr spcFirstLastPara="1" wrap="square" lIns="68569" tIns="68569" rIns="68569" bIns="68569" anchor="ctr" anchorCtr="0">
                <a:noAutofit/>
              </a:bodyPr>
              <a:lstStyle/>
              <a:p>
                <a:endParaRPr sz="1050"/>
              </a:p>
            </p:txBody>
          </p:sp>
          <p:sp>
            <p:nvSpPr>
              <p:cNvPr id="67" name="Google Shape;1356;p30">
                <a:extLst>
                  <a:ext uri="{FF2B5EF4-FFF2-40B4-BE49-F238E27FC236}">
                    <a16:creationId xmlns:a16="http://schemas.microsoft.com/office/drawing/2014/main" xmlns="" id="{6DF6566E-408F-F676-2A6C-BA6B246F4D4F}"/>
                  </a:ext>
                </a:extLst>
              </p:cNvPr>
              <p:cNvSpPr/>
              <p:nvPr/>
            </p:nvSpPr>
            <p:spPr>
              <a:xfrm>
                <a:off x="1535125" y="3032799"/>
                <a:ext cx="1844366" cy="826223"/>
              </a:xfrm>
              <a:custGeom>
                <a:avLst/>
                <a:gdLst/>
                <a:ahLst/>
                <a:cxnLst/>
                <a:rect l="l" t="t" r="r" b="b"/>
                <a:pathLst>
                  <a:path w="51943" h="19213" extrusionOk="0">
                    <a:moveTo>
                      <a:pt x="0" y="1"/>
                    </a:moveTo>
                    <a:lnTo>
                      <a:pt x="8139" y="9013"/>
                    </a:lnTo>
                    <a:lnTo>
                      <a:pt x="0" y="19213"/>
                    </a:lnTo>
                    <a:lnTo>
                      <a:pt x="51943" y="19213"/>
                    </a:lnTo>
                    <a:lnTo>
                      <a:pt x="51943" y="1"/>
                    </a:lnTo>
                    <a:close/>
                  </a:path>
                </a:pathLst>
              </a:custGeom>
              <a:solidFill>
                <a:srgbClr val="7B1E7A"/>
              </a:solidFill>
              <a:ln>
                <a:noFill/>
              </a:ln>
            </p:spPr>
            <p:txBody>
              <a:bodyPr spcFirstLastPara="1" wrap="square" lIns="68569" tIns="68569" rIns="68569" bIns="68569" anchor="ctr" anchorCtr="0">
                <a:noAutofit/>
              </a:bodyPr>
              <a:lstStyle/>
              <a:p>
                <a:endParaRPr sz="1050"/>
              </a:p>
            </p:txBody>
          </p:sp>
        </p:grpSp>
        <p:sp>
          <p:nvSpPr>
            <p:cNvPr id="62" name="Google Shape;1358;p30">
              <a:extLst>
                <a:ext uri="{FF2B5EF4-FFF2-40B4-BE49-F238E27FC236}">
                  <a16:creationId xmlns:a16="http://schemas.microsoft.com/office/drawing/2014/main" xmlns="" id="{91F954F8-43F2-BA25-9604-5F9328353932}"/>
                </a:ext>
              </a:extLst>
            </p:cNvPr>
            <p:cNvSpPr/>
            <p:nvPr/>
          </p:nvSpPr>
          <p:spPr>
            <a:xfrm>
              <a:off x="3386587" y="3107598"/>
              <a:ext cx="3257528" cy="810423"/>
            </a:xfrm>
            <a:custGeom>
              <a:avLst/>
              <a:gdLst/>
              <a:ahLst/>
              <a:cxnLst/>
              <a:rect l="l" t="t" r="r" b="b"/>
              <a:pathLst>
                <a:path w="72153" h="17384" extrusionOk="0">
                  <a:moveTo>
                    <a:pt x="1" y="1"/>
                  </a:moveTo>
                  <a:lnTo>
                    <a:pt x="1" y="17384"/>
                  </a:lnTo>
                  <a:lnTo>
                    <a:pt x="72153" y="17384"/>
                  </a:lnTo>
                  <a:lnTo>
                    <a:pt x="72153" y="1"/>
                  </a:lnTo>
                  <a:close/>
                </a:path>
              </a:pathLst>
            </a:custGeom>
            <a:solidFill>
              <a:srgbClr val="EEEEEE"/>
            </a:solidFill>
            <a:ln>
              <a:noFill/>
            </a:ln>
          </p:spPr>
          <p:txBody>
            <a:bodyPr spcFirstLastPara="1" wrap="square" lIns="137156" tIns="68569" rIns="137156" bIns="68569" anchor="ctr" anchorCtr="0">
              <a:noAutofit/>
            </a:bodyPr>
            <a:lstStyle/>
            <a:p>
              <a:pPr algn="ctr"/>
              <a:r>
                <a:rPr lang="en-NZ" sz="2400" b="1" dirty="0">
                  <a:latin typeface="Arial" panose="020B0604020202020204" pitchFamily="34" charset="0"/>
                  <a:ea typeface="Fira Sans Extra Condensed Medium"/>
                  <a:cs typeface="Arial" panose="020B0604020202020204" pitchFamily="34" charset="0"/>
                  <a:sym typeface="Fira Sans Extra Condensed Medium"/>
                </a:rPr>
                <a:t>User Test</a:t>
              </a:r>
            </a:p>
          </p:txBody>
        </p:sp>
        <p:grpSp>
          <p:nvGrpSpPr>
            <p:cNvPr id="63" name="Google Shape;1359;p30">
              <a:extLst>
                <a:ext uri="{FF2B5EF4-FFF2-40B4-BE49-F238E27FC236}">
                  <a16:creationId xmlns:a16="http://schemas.microsoft.com/office/drawing/2014/main" xmlns="" id="{86B92393-27BE-7CBE-0CBD-66C9E1CAB540}"/>
                </a:ext>
              </a:extLst>
            </p:cNvPr>
            <p:cNvGrpSpPr/>
            <p:nvPr/>
          </p:nvGrpSpPr>
          <p:grpSpPr>
            <a:xfrm>
              <a:off x="6969415" y="3301483"/>
              <a:ext cx="585975" cy="421823"/>
              <a:chOff x="7285127" y="1527495"/>
              <a:chExt cx="585975" cy="421823"/>
            </a:xfrm>
          </p:grpSpPr>
          <p:sp>
            <p:nvSpPr>
              <p:cNvPr id="64" name="Google Shape;1360;p30">
                <a:extLst>
                  <a:ext uri="{FF2B5EF4-FFF2-40B4-BE49-F238E27FC236}">
                    <a16:creationId xmlns:a16="http://schemas.microsoft.com/office/drawing/2014/main" xmlns="" id="{3BEA6A9F-E917-AA14-152D-33E33ABBF795}"/>
                  </a:ext>
                </a:extLst>
              </p:cNvPr>
              <p:cNvSpPr/>
              <p:nvPr/>
            </p:nvSpPr>
            <p:spPr>
              <a:xfrm>
                <a:off x="7285127" y="1527495"/>
                <a:ext cx="552800" cy="421823"/>
              </a:xfrm>
              <a:custGeom>
                <a:avLst/>
                <a:gdLst/>
                <a:ahLst/>
                <a:cxnLst/>
                <a:rect l="l" t="t" r="r" b="b"/>
                <a:pathLst>
                  <a:path w="22112" h="22113" extrusionOk="0">
                    <a:moveTo>
                      <a:pt x="11073" y="1"/>
                    </a:moveTo>
                    <a:cubicBezTo>
                      <a:pt x="4960" y="1"/>
                      <a:pt x="0" y="4926"/>
                      <a:pt x="0" y="11039"/>
                    </a:cubicBezTo>
                    <a:cubicBezTo>
                      <a:pt x="0" y="17152"/>
                      <a:pt x="4960" y="22112"/>
                      <a:pt x="11073" y="22112"/>
                    </a:cubicBezTo>
                    <a:cubicBezTo>
                      <a:pt x="17186" y="22112"/>
                      <a:pt x="22111" y="17152"/>
                      <a:pt x="22111" y="11039"/>
                    </a:cubicBezTo>
                    <a:cubicBezTo>
                      <a:pt x="22111" y="9747"/>
                      <a:pt x="21832" y="8419"/>
                      <a:pt x="21552" y="7267"/>
                    </a:cubicBezTo>
                    <a:lnTo>
                      <a:pt x="19212" y="3634"/>
                    </a:lnTo>
                    <a:cubicBezTo>
                      <a:pt x="17186" y="1433"/>
                      <a:pt x="14252" y="1"/>
                      <a:pt x="11073" y="1"/>
                    </a:cubicBezTo>
                    <a:close/>
                  </a:path>
                </a:pathLst>
              </a:custGeom>
              <a:solidFill>
                <a:srgbClr val="7B1E7A"/>
              </a:solidFill>
              <a:ln>
                <a:noFill/>
              </a:ln>
            </p:spPr>
            <p:txBody>
              <a:bodyPr spcFirstLastPara="1" wrap="square" lIns="68569" tIns="68569" rIns="68569" bIns="68569" anchor="ctr" anchorCtr="0">
                <a:noAutofit/>
              </a:bodyPr>
              <a:lstStyle/>
              <a:p>
                <a:endParaRPr sz="1050">
                  <a:latin typeface="Fira Sans"/>
                  <a:ea typeface="Fira Sans"/>
                  <a:cs typeface="Fira Sans"/>
                  <a:sym typeface="Fira Sans"/>
                </a:endParaRPr>
              </a:p>
            </p:txBody>
          </p:sp>
          <p:sp>
            <p:nvSpPr>
              <p:cNvPr id="65" name="Google Shape;1361;p30">
                <a:extLst>
                  <a:ext uri="{FF2B5EF4-FFF2-40B4-BE49-F238E27FC236}">
                    <a16:creationId xmlns:a16="http://schemas.microsoft.com/office/drawing/2014/main" xmlns="" id="{647AD3B8-C382-25A4-6E9D-A9526633655B}"/>
                  </a:ext>
                </a:extLst>
              </p:cNvPr>
              <p:cNvSpPr/>
              <p:nvPr/>
            </p:nvSpPr>
            <p:spPr>
              <a:xfrm>
                <a:off x="7365452" y="1586243"/>
                <a:ext cx="505650" cy="308837"/>
              </a:xfrm>
              <a:custGeom>
                <a:avLst/>
                <a:gdLst/>
                <a:ahLst/>
                <a:cxnLst/>
                <a:rect l="l" t="t" r="r" b="b"/>
                <a:pathLst>
                  <a:path w="20226" h="16190" extrusionOk="0">
                    <a:moveTo>
                      <a:pt x="17907" y="0"/>
                    </a:moveTo>
                    <a:cubicBezTo>
                      <a:pt x="17449" y="0"/>
                      <a:pt x="17012" y="183"/>
                      <a:pt x="16733" y="550"/>
                    </a:cubicBezTo>
                    <a:lnTo>
                      <a:pt x="7127" y="10890"/>
                    </a:lnTo>
                    <a:lnTo>
                      <a:pt x="4053" y="4917"/>
                    </a:lnTo>
                    <a:cubicBezTo>
                      <a:pt x="3665" y="4311"/>
                      <a:pt x="3043" y="3991"/>
                      <a:pt x="2407" y="3991"/>
                    </a:cubicBezTo>
                    <a:cubicBezTo>
                      <a:pt x="2125" y="3991"/>
                      <a:pt x="1841" y="4054"/>
                      <a:pt x="1573" y="4183"/>
                    </a:cubicBezTo>
                    <a:lnTo>
                      <a:pt x="1153" y="4462"/>
                    </a:lnTo>
                    <a:cubicBezTo>
                      <a:pt x="420" y="4917"/>
                      <a:pt x="1" y="5930"/>
                      <a:pt x="420" y="6803"/>
                    </a:cubicBezTo>
                    <a:lnTo>
                      <a:pt x="4646" y="14662"/>
                    </a:lnTo>
                    <a:cubicBezTo>
                      <a:pt x="5184" y="15651"/>
                      <a:pt x="5999" y="16190"/>
                      <a:pt x="6815" y="16190"/>
                    </a:cubicBezTo>
                    <a:cubicBezTo>
                      <a:pt x="7325" y="16190"/>
                      <a:pt x="7836" y="15979"/>
                      <a:pt x="8279" y="15536"/>
                    </a:cubicBezTo>
                    <a:lnTo>
                      <a:pt x="19632" y="3310"/>
                    </a:lnTo>
                    <a:cubicBezTo>
                      <a:pt x="20226" y="2576"/>
                      <a:pt x="20226" y="1424"/>
                      <a:pt x="19492" y="830"/>
                    </a:cubicBezTo>
                    <a:lnTo>
                      <a:pt x="19213" y="550"/>
                    </a:lnTo>
                    <a:cubicBezTo>
                      <a:pt x="18846" y="183"/>
                      <a:pt x="18366" y="0"/>
                      <a:pt x="17907" y="0"/>
                    </a:cubicBezTo>
                    <a:close/>
                  </a:path>
                </a:pathLst>
              </a:custGeom>
              <a:solidFill>
                <a:srgbClr val="FEFEFE"/>
              </a:solidFill>
              <a:ln>
                <a:noFill/>
              </a:ln>
            </p:spPr>
            <p:txBody>
              <a:bodyPr spcFirstLastPara="1" wrap="square" lIns="68569" tIns="68569" rIns="68569" bIns="68569" anchor="ctr" anchorCtr="0">
                <a:noAutofit/>
              </a:bodyPr>
              <a:lstStyle/>
              <a:p>
                <a:endParaRPr sz="1050">
                  <a:latin typeface="Fira Sans"/>
                  <a:ea typeface="Fira Sans"/>
                  <a:cs typeface="Fira Sans"/>
                  <a:sym typeface="Fira Sans"/>
                </a:endParaRPr>
              </a:p>
            </p:txBody>
          </p:sp>
        </p:grpSp>
      </p:grpSp>
    </p:spTree>
    <p:extLst>
      <p:ext uri="{BB962C8B-B14F-4D97-AF65-F5344CB8AC3E}">
        <p14:creationId xmlns:p14="http://schemas.microsoft.com/office/powerpoint/2010/main" val="1552475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
        <p:nvSpPr>
          <p:cNvPr id="7" name="Google Shape;209;p18">
            <a:extLst>
              <a:ext uri="{FF2B5EF4-FFF2-40B4-BE49-F238E27FC236}">
                <a16:creationId xmlns:a16="http://schemas.microsoft.com/office/drawing/2014/main" xmlns="" id="{B9BC1768-C1C7-BE9D-13F1-2C999ACC376B}"/>
              </a:ext>
            </a:extLst>
          </p:cNvPr>
          <p:cNvSpPr txBox="1">
            <a:spLocks/>
          </p:cNvSpPr>
          <p:nvPr/>
        </p:nvSpPr>
        <p:spPr>
          <a:xfrm>
            <a:off x="243937" y="789365"/>
            <a:ext cx="4546272"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Create account functionality</a:t>
            </a:r>
            <a:endParaRPr lang="en-NZ" sz="1800" dirty="0">
              <a:latin typeface="Arial" panose="020B0604020202020204" pitchFamily="34" charset="0"/>
              <a:cs typeface="Arial" panose="020B0604020202020204" pitchFamily="34" charset="0"/>
            </a:endParaRPr>
          </a:p>
        </p:txBody>
      </p:sp>
      <p:grpSp>
        <p:nvGrpSpPr>
          <p:cNvPr id="8" name="Google Shape;210;p18">
            <a:extLst>
              <a:ext uri="{FF2B5EF4-FFF2-40B4-BE49-F238E27FC236}">
                <a16:creationId xmlns:a16="http://schemas.microsoft.com/office/drawing/2014/main" xmlns="" id="{126BAA68-D92C-4828-78B4-1E4AF368D159}"/>
              </a:ext>
            </a:extLst>
          </p:cNvPr>
          <p:cNvGrpSpPr/>
          <p:nvPr/>
        </p:nvGrpSpPr>
        <p:grpSpPr>
          <a:xfrm>
            <a:off x="1088495" y="1311437"/>
            <a:ext cx="6877865" cy="271125"/>
            <a:chOff x="1518093" y="1235964"/>
            <a:chExt cx="4841806" cy="361500"/>
          </a:xfrm>
        </p:grpSpPr>
        <p:grpSp>
          <p:nvGrpSpPr>
            <p:cNvPr id="9" name="Google Shape;211;p18">
              <a:extLst>
                <a:ext uri="{FF2B5EF4-FFF2-40B4-BE49-F238E27FC236}">
                  <a16:creationId xmlns:a16="http://schemas.microsoft.com/office/drawing/2014/main" xmlns="" id="{DFE00F80-B00F-8755-273F-C79326E7DD67}"/>
                </a:ext>
              </a:extLst>
            </p:cNvPr>
            <p:cNvGrpSpPr/>
            <p:nvPr/>
          </p:nvGrpSpPr>
          <p:grpSpPr>
            <a:xfrm>
              <a:off x="2784252" y="1235964"/>
              <a:ext cx="3575647" cy="361479"/>
              <a:chOff x="3557650" y="1302663"/>
              <a:chExt cx="3507600" cy="354600"/>
            </a:xfrm>
          </p:grpSpPr>
          <p:sp>
            <p:nvSpPr>
              <p:cNvPr id="16" name="Google Shape;212;p18">
                <a:extLst>
                  <a:ext uri="{FF2B5EF4-FFF2-40B4-BE49-F238E27FC236}">
                    <a16:creationId xmlns:a16="http://schemas.microsoft.com/office/drawing/2014/main" xmlns="" id="{CC555A4A-46F9-4E0A-5B6C-0284F72307BA}"/>
                  </a:ext>
                </a:extLst>
              </p:cNvPr>
              <p:cNvSpPr/>
              <p:nvPr/>
            </p:nvSpPr>
            <p:spPr>
              <a:xfrm>
                <a:off x="3557650" y="1304913"/>
                <a:ext cx="3507600" cy="350100"/>
              </a:xfrm>
              <a:prstGeom prst="rect">
                <a:avLst/>
              </a:prstGeom>
              <a:solidFill>
                <a:srgbClr val="EBEBEB"/>
              </a:solidFill>
              <a:ln>
                <a:noFill/>
              </a:ln>
            </p:spPr>
            <p:txBody>
              <a:bodyPr spcFirstLastPara="1" wrap="square" lIns="68569" tIns="68569" rIns="68569" bIns="68569" anchor="ctr" anchorCtr="0">
                <a:noAutofit/>
              </a:bodyPr>
              <a:lstStyle/>
              <a:p>
                <a:endParaRPr sz="1050"/>
              </a:p>
            </p:txBody>
          </p:sp>
          <p:sp>
            <p:nvSpPr>
              <p:cNvPr id="17" name="Google Shape;213;p18">
                <a:extLst>
                  <a:ext uri="{FF2B5EF4-FFF2-40B4-BE49-F238E27FC236}">
                    <a16:creationId xmlns:a16="http://schemas.microsoft.com/office/drawing/2014/main" xmlns="" id="{2A50AF0A-616F-847B-48EB-84F33F74793E}"/>
                  </a:ext>
                </a:extLst>
              </p:cNvPr>
              <p:cNvSpPr txBox="1"/>
              <p:nvPr/>
            </p:nvSpPr>
            <p:spPr>
              <a:xfrm>
                <a:off x="4712650" y="1302663"/>
                <a:ext cx="1197600" cy="354600"/>
              </a:xfrm>
              <a:prstGeom prst="rect">
                <a:avLst/>
              </a:prstGeom>
              <a:noFill/>
              <a:ln>
                <a:noFill/>
              </a:ln>
            </p:spPr>
            <p:txBody>
              <a:bodyPr spcFirstLastPara="1" wrap="square" lIns="68569" tIns="68569" rIns="68569" bIns="68569" anchor="ctr" anchorCtr="0">
                <a:noAutofit/>
              </a:bodyPr>
              <a:lstStyle/>
              <a:p>
                <a:pPr algn="ctr"/>
                <a:r>
                  <a:rPr lang="en" sz="1050" b="1" dirty="0">
                    <a:latin typeface="Fira Sans Extra Condensed Medium"/>
                    <a:ea typeface="Fira Sans Extra Condensed Medium"/>
                    <a:cs typeface="Fira Sans Extra Condensed Medium"/>
                    <a:sym typeface="Fira Sans Extra Condensed Medium"/>
                  </a:rPr>
                  <a:t>Purpose</a:t>
                </a:r>
                <a:endParaRPr sz="1350" b="1" dirty="0">
                  <a:latin typeface="Fira Sans Extra Condensed Medium"/>
                  <a:ea typeface="Fira Sans Extra Condensed Medium"/>
                  <a:cs typeface="Fira Sans Extra Condensed Medium"/>
                  <a:sym typeface="Fira Sans Extra Condensed Medium"/>
                </a:endParaRPr>
              </a:p>
            </p:txBody>
          </p:sp>
        </p:grpSp>
        <p:grpSp>
          <p:nvGrpSpPr>
            <p:cNvPr id="10" name="Google Shape;214;p18">
              <a:extLst>
                <a:ext uri="{FF2B5EF4-FFF2-40B4-BE49-F238E27FC236}">
                  <a16:creationId xmlns:a16="http://schemas.microsoft.com/office/drawing/2014/main" xmlns="" id="{9E04E426-0E7D-80B3-4BBA-9D50E9ACF61C}"/>
                </a:ext>
              </a:extLst>
            </p:cNvPr>
            <p:cNvGrpSpPr/>
            <p:nvPr/>
          </p:nvGrpSpPr>
          <p:grpSpPr>
            <a:xfrm>
              <a:off x="1518093" y="1235964"/>
              <a:ext cx="1186794" cy="361500"/>
              <a:chOff x="1518093" y="1235964"/>
              <a:chExt cx="1186794" cy="361500"/>
            </a:xfrm>
          </p:grpSpPr>
          <p:sp>
            <p:nvSpPr>
              <p:cNvPr id="14" name="Google Shape;215;p18">
                <a:extLst>
                  <a:ext uri="{FF2B5EF4-FFF2-40B4-BE49-F238E27FC236}">
                    <a16:creationId xmlns:a16="http://schemas.microsoft.com/office/drawing/2014/main" xmlns="" id="{F5BFF83F-7BDA-B442-B04E-68F86CB8A4AE}"/>
                  </a:ext>
                </a:extLst>
              </p:cNvPr>
              <p:cNvSpPr/>
              <p:nvPr/>
            </p:nvSpPr>
            <p:spPr>
              <a:xfrm>
                <a:off x="1518093" y="1238104"/>
                <a:ext cx="1186794" cy="357300"/>
              </a:xfrm>
              <a:prstGeom prst="rect">
                <a:avLst/>
              </a:prstGeom>
              <a:solidFill>
                <a:srgbClr val="EBEBEB"/>
              </a:solidFill>
              <a:ln>
                <a:noFill/>
              </a:ln>
            </p:spPr>
            <p:txBody>
              <a:bodyPr spcFirstLastPara="1" wrap="square" lIns="68569" tIns="68569" rIns="68569" bIns="68569" anchor="ctr" anchorCtr="0">
                <a:noAutofit/>
              </a:bodyPr>
              <a:lstStyle/>
              <a:p>
                <a:endParaRPr sz="1050"/>
              </a:p>
            </p:txBody>
          </p:sp>
          <p:sp>
            <p:nvSpPr>
              <p:cNvPr id="15" name="Google Shape;216;p18">
                <a:extLst>
                  <a:ext uri="{FF2B5EF4-FFF2-40B4-BE49-F238E27FC236}">
                    <a16:creationId xmlns:a16="http://schemas.microsoft.com/office/drawing/2014/main" xmlns="" id="{A3C7BD1E-18B5-5EE6-9AB4-3F852BFA4B28}"/>
                  </a:ext>
                </a:extLst>
              </p:cNvPr>
              <p:cNvSpPr txBox="1"/>
              <p:nvPr/>
            </p:nvSpPr>
            <p:spPr>
              <a:xfrm>
                <a:off x="1640201" y="1235964"/>
                <a:ext cx="915138" cy="361500"/>
              </a:xfrm>
              <a:prstGeom prst="rect">
                <a:avLst/>
              </a:prstGeom>
              <a:noFill/>
              <a:ln>
                <a:noFill/>
              </a:ln>
            </p:spPr>
            <p:txBody>
              <a:bodyPr spcFirstLastPara="1" wrap="square" lIns="68569" tIns="68569" rIns="68569" bIns="68569" anchor="ctr" anchorCtr="0">
                <a:noAutofit/>
              </a:bodyPr>
              <a:lstStyle/>
              <a:p>
                <a:pPr algn="ctr"/>
                <a:r>
                  <a:rPr lang="en" sz="1350" b="1" dirty="0">
                    <a:latin typeface="Fira Sans Extra Condensed Medium"/>
                    <a:ea typeface="Fira Sans Extra Condensed Medium"/>
                    <a:cs typeface="Fira Sans Extra Condensed Medium"/>
                    <a:sym typeface="Fira Sans Extra Condensed Medium"/>
                  </a:rPr>
                  <a:t>Task</a:t>
                </a:r>
                <a:endParaRPr sz="1350" b="1" dirty="0">
                  <a:latin typeface="Fira Sans Extra Condensed Medium"/>
                  <a:ea typeface="Fira Sans Extra Condensed Medium"/>
                  <a:cs typeface="Fira Sans Extra Condensed Medium"/>
                  <a:sym typeface="Fira Sans Extra Condensed Medium"/>
                </a:endParaRPr>
              </a:p>
            </p:txBody>
          </p:sp>
        </p:grpSp>
      </p:grpSp>
      <p:grpSp>
        <p:nvGrpSpPr>
          <p:cNvPr id="18" name="Google Shape;220;p18">
            <a:extLst>
              <a:ext uri="{FF2B5EF4-FFF2-40B4-BE49-F238E27FC236}">
                <a16:creationId xmlns:a16="http://schemas.microsoft.com/office/drawing/2014/main" xmlns="" id="{EA0FED5A-DE96-A7C9-C52E-D71FA8F0857B}"/>
              </a:ext>
            </a:extLst>
          </p:cNvPr>
          <p:cNvGrpSpPr/>
          <p:nvPr/>
        </p:nvGrpSpPr>
        <p:grpSpPr>
          <a:xfrm>
            <a:off x="1088496" y="1638249"/>
            <a:ext cx="6877864" cy="699676"/>
            <a:chOff x="1518073" y="1664787"/>
            <a:chExt cx="4841854" cy="717992"/>
          </a:xfrm>
        </p:grpSpPr>
        <p:grpSp>
          <p:nvGrpSpPr>
            <p:cNvPr id="19" name="Google Shape;221;p18">
              <a:extLst>
                <a:ext uri="{FF2B5EF4-FFF2-40B4-BE49-F238E27FC236}">
                  <a16:creationId xmlns:a16="http://schemas.microsoft.com/office/drawing/2014/main" xmlns="" id="{E03FFE37-A818-B717-E2C2-98A94A5A389E}"/>
                </a:ext>
              </a:extLst>
            </p:cNvPr>
            <p:cNvGrpSpPr/>
            <p:nvPr/>
          </p:nvGrpSpPr>
          <p:grpSpPr>
            <a:xfrm>
              <a:off x="1518073" y="1664787"/>
              <a:ext cx="4841854" cy="717992"/>
              <a:chOff x="1518073" y="1664787"/>
              <a:chExt cx="4841854" cy="717992"/>
            </a:xfrm>
          </p:grpSpPr>
          <p:sp>
            <p:nvSpPr>
              <p:cNvPr id="23" name="Google Shape;222;p18">
                <a:extLst>
                  <a:ext uri="{FF2B5EF4-FFF2-40B4-BE49-F238E27FC236}">
                    <a16:creationId xmlns:a16="http://schemas.microsoft.com/office/drawing/2014/main" xmlns="" id="{DD94ACA9-1798-BD6D-2ABA-88CE84FD3BE7}"/>
                  </a:ext>
                </a:extLst>
              </p:cNvPr>
              <p:cNvSpPr/>
              <p:nvPr/>
            </p:nvSpPr>
            <p:spPr>
              <a:xfrm>
                <a:off x="1518073" y="1673579"/>
                <a:ext cx="1186807" cy="709200"/>
              </a:xfrm>
              <a:prstGeom prst="rect">
                <a:avLst/>
              </a:prstGeom>
              <a:solidFill>
                <a:srgbClr val="F9564F"/>
              </a:solidFill>
              <a:ln>
                <a:noFill/>
              </a:ln>
            </p:spPr>
            <p:txBody>
              <a:bodyPr spcFirstLastPara="1" wrap="square" lIns="68569" tIns="68569" rIns="68569" bIns="68569" anchor="ctr" anchorCtr="0">
                <a:noAutofit/>
              </a:bodyPr>
              <a:lstStyle/>
              <a:p>
                <a:endParaRPr sz="1050"/>
              </a:p>
            </p:txBody>
          </p:sp>
          <p:sp>
            <p:nvSpPr>
              <p:cNvPr id="24" name="Google Shape;223;p18">
                <a:extLst>
                  <a:ext uri="{FF2B5EF4-FFF2-40B4-BE49-F238E27FC236}">
                    <a16:creationId xmlns:a16="http://schemas.microsoft.com/office/drawing/2014/main" xmlns="" id="{DE88B669-7552-8C15-C8F5-FCFDFD2416C7}"/>
                  </a:ext>
                </a:extLst>
              </p:cNvPr>
              <p:cNvSpPr/>
              <p:nvPr/>
            </p:nvSpPr>
            <p:spPr>
              <a:xfrm>
                <a:off x="2784227" y="1664787"/>
                <a:ext cx="3575700" cy="708900"/>
              </a:xfrm>
              <a:prstGeom prst="rect">
                <a:avLst/>
              </a:prstGeom>
              <a:solidFill>
                <a:srgbClr val="F9564F"/>
              </a:solidFill>
              <a:ln>
                <a:noFill/>
              </a:ln>
            </p:spPr>
            <p:txBody>
              <a:bodyPr spcFirstLastPara="1" wrap="square" lIns="68569" tIns="68569" rIns="68569" bIns="68569" anchor="ctr" anchorCtr="0">
                <a:noAutofit/>
              </a:bodyPr>
              <a:lstStyle/>
              <a:p>
                <a:endParaRPr sz="1050"/>
              </a:p>
            </p:txBody>
          </p:sp>
        </p:grpSp>
        <p:grpSp>
          <p:nvGrpSpPr>
            <p:cNvPr id="20" name="Google Shape;225;p18">
              <a:extLst>
                <a:ext uri="{FF2B5EF4-FFF2-40B4-BE49-F238E27FC236}">
                  <a16:creationId xmlns:a16="http://schemas.microsoft.com/office/drawing/2014/main" xmlns="" id="{E5955E3B-0447-E51B-3D79-6C79C2DC3BD3}"/>
                </a:ext>
              </a:extLst>
            </p:cNvPr>
            <p:cNvGrpSpPr/>
            <p:nvPr/>
          </p:nvGrpSpPr>
          <p:grpSpPr>
            <a:xfrm>
              <a:off x="1729540" y="1763032"/>
              <a:ext cx="4534463" cy="530400"/>
              <a:chOff x="1729540" y="1763032"/>
              <a:chExt cx="4534463" cy="530400"/>
            </a:xfrm>
          </p:grpSpPr>
          <p:sp>
            <p:nvSpPr>
              <p:cNvPr id="21" name="Google Shape;226;p18">
                <a:extLst>
                  <a:ext uri="{FF2B5EF4-FFF2-40B4-BE49-F238E27FC236}">
                    <a16:creationId xmlns:a16="http://schemas.microsoft.com/office/drawing/2014/main" xmlns="" id="{CB20860B-0825-1D63-D3AE-5A207D2279FE}"/>
                  </a:ext>
                </a:extLst>
              </p:cNvPr>
              <p:cNvSpPr txBox="1"/>
              <p:nvPr/>
            </p:nvSpPr>
            <p:spPr>
              <a:xfrm>
                <a:off x="1729540" y="1834102"/>
                <a:ext cx="763873" cy="361500"/>
              </a:xfrm>
              <a:prstGeom prst="rect">
                <a:avLst/>
              </a:prstGeom>
              <a:noFill/>
              <a:ln>
                <a:noFill/>
              </a:ln>
            </p:spPr>
            <p:txBody>
              <a:bodyPr spcFirstLastPara="1" wrap="square" lIns="68569" tIns="68569" rIns="68569" bIns="68569" anchor="ctr" anchorCtr="0">
                <a:noAutofit/>
              </a:bodyPr>
              <a:lstStyle/>
              <a:p>
                <a:r>
                  <a:rPr lang="en" sz="1500" dirty="0">
                    <a:solidFill>
                      <a:srgbClr val="FFFFFF"/>
                    </a:solidFill>
                    <a:latin typeface="Fira Sans Extra Condensed Medium"/>
                    <a:ea typeface="Fira Sans Extra Condensed Medium"/>
                    <a:cs typeface="Fira Sans Extra Condensed Medium"/>
                    <a:sym typeface="Fira Sans Extra Condensed Medium"/>
                  </a:rPr>
                  <a:t>Valid Input</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 name="Google Shape;227;p18">
                <a:extLst>
                  <a:ext uri="{FF2B5EF4-FFF2-40B4-BE49-F238E27FC236}">
                    <a16:creationId xmlns:a16="http://schemas.microsoft.com/office/drawing/2014/main" xmlns="" id="{3FD5A4BB-FB8D-B7F3-D521-BEF64B6D3C9A}"/>
                  </a:ext>
                </a:extLst>
              </p:cNvPr>
              <p:cNvSpPr txBox="1"/>
              <p:nvPr/>
            </p:nvSpPr>
            <p:spPr>
              <a:xfrm>
                <a:off x="2876792" y="1763032"/>
                <a:ext cx="3387211" cy="530400"/>
              </a:xfrm>
              <a:prstGeom prst="rect">
                <a:avLst/>
              </a:prstGeom>
              <a:noFill/>
              <a:ln>
                <a:noFill/>
              </a:ln>
            </p:spPr>
            <p:txBody>
              <a:bodyPr spcFirstLastPara="1" wrap="square" lIns="68569" tIns="68569" rIns="68569" bIns="68569" anchor="ctr" anchorCtr="0">
                <a:noAutofit/>
              </a:bodyPr>
              <a:lstStyle/>
              <a:p>
                <a:r>
                  <a:rPr lang="en" sz="1500" dirty="0">
                    <a:solidFill>
                      <a:srgbClr val="FFFFFF"/>
                    </a:solidFill>
                    <a:latin typeface="Fira Sans"/>
                    <a:ea typeface="Fira Sans"/>
                    <a:cs typeface="Fira Sans"/>
                    <a:sym typeface="Fira Sans"/>
                  </a:rPr>
                  <a:t>If the input is valid, the method returns the </a:t>
                </a:r>
                <a:r>
                  <a:rPr lang="en-NZ" sz="1500" dirty="0">
                    <a:solidFill>
                      <a:srgbClr val="FFFFFF"/>
                    </a:solidFill>
                    <a:latin typeface="Fira Sans"/>
                    <a:ea typeface="Fira Sans"/>
                    <a:cs typeface="Fira Sans"/>
                    <a:sym typeface="Fira Sans"/>
                  </a:rPr>
                  <a:t>corresponding successful</a:t>
                </a:r>
                <a:r>
                  <a:rPr lang="en" sz="1500" dirty="0">
                    <a:solidFill>
                      <a:srgbClr val="FFFFFF"/>
                    </a:solidFill>
                    <a:latin typeface="Fira Sans"/>
                    <a:ea typeface="Fira Sans"/>
                    <a:cs typeface="Fira Sans"/>
                    <a:sym typeface="Fira Sans"/>
                  </a:rPr>
                  <a:t> message. </a:t>
                </a:r>
                <a:endParaRPr sz="1500" dirty="0">
                  <a:solidFill>
                    <a:srgbClr val="FFFFFF"/>
                  </a:solidFill>
                  <a:latin typeface="Fira Sans"/>
                  <a:ea typeface="Fira Sans"/>
                  <a:cs typeface="Fira Sans"/>
                  <a:sym typeface="Fira Sans"/>
                </a:endParaRPr>
              </a:p>
            </p:txBody>
          </p:sp>
        </p:grpSp>
      </p:grpSp>
      <p:grpSp>
        <p:nvGrpSpPr>
          <p:cNvPr id="29" name="Google Shape;231;p18">
            <a:extLst>
              <a:ext uri="{FF2B5EF4-FFF2-40B4-BE49-F238E27FC236}">
                <a16:creationId xmlns:a16="http://schemas.microsoft.com/office/drawing/2014/main" xmlns="" id="{BE95181D-FD65-DE09-FF10-F902639B64DA}"/>
              </a:ext>
            </a:extLst>
          </p:cNvPr>
          <p:cNvGrpSpPr/>
          <p:nvPr/>
        </p:nvGrpSpPr>
        <p:grpSpPr>
          <a:xfrm>
            <a:off x="1088514" y="2373745"/>
            <a:ext cx="6877846" cy="696727"/>
            <a:chOff x="1518082" y="2451484"/>
            <a:chExt cx="4841845" cy="714966"/>
          </a:xfrm>
        </p:grpSpPr>
        <p:grpSp>
          <p:nvGrpSpPr>
            <p:cNvPr id="30" name="Google Shape;232;p18">
              <a:extLst>
                <a:ext uri="{FF2B5EF4-FFF2-40B4-BE49-F238E27FC236}">
                  <a16:creationId xmlns:a16="http://schemas.microsoft.com/office/drawing/2014/main" xmlns="" id="{BA514D40-999B-B376-0AFB-9D540EA7B5F2}"/>
                </a:ext>
              </a:extLst>
            </p:cNvPr>
            <p:cNvGrpSpPr/>
            <p:nvPr/>
          </p:nvGrpSpPr>
          <p:grpSpPr>
            <a:xfrm>
              <a:off x="1518082" y="2451484"/>
              <a:ext cx="4841845" cy="714966"/>
              <a:chOff x="1518082" y="2451484"/>
              <a:chExt cx="4841845" cy="714966"/>
            </a:xfrm>
          </p:grpSpPr>
          <p:sp>
            <p:nvSpPr>
              <p:cNvPr id="37" name="Google Shape;233;p18">
                <a:extLst>
                  <a:ext uri="{FF2B5EF4-FFF2-40B4-BE49-F238E27FC236}">
                    <a16:creationId xmlns:a16="http://schemas.microsoft.com/office/drawing/2014/main" xmlns="" id="{2E077155-CF91-E21E-EC8B-7ED699307E98}"/>
                  </a:ext>
                </a:extLst>
              </p:cNvPr>
              <p:cNvSpPr/>
              <p:nvPr/>
            </p:nvSpPr>
            <p:spPr>
              <a:xfrm>
                <a:off x="1518082" y="2457250"/>
                <a:ext cx="1186807" cy="709200"/>
              </a:xfrm>
              <a:prstGeom prst="rect">
                <a:avLst/>
              </a:prstGeom>
              <a:solidFill>
                <a:srgbClr val="B33F62"/>
              </a:solidFill>
              <a:ln>
                <a:noFill/>
              </a:ln>
            </p:spPr>
            <p:txBody>
              <a:bodyPr spcFirstLastPara="1" wrap="square" lIns="68569" tIns="68569" rIns="68569" bIns="68569" anchor="ctr" anchorCtr="0">
                <a:noAutofit/>
              </a:bodyPr>
              <a:lstStyle/>
              <a:p>
                <a:endParaRPr sz="1050" dirty="0"/>
              </a:p>
            </p:txBody>
          </p:sp>
          <p:sp>
            <p:nvSpPr>
              <p:cNvPr id="38" name="Google Shape;234;p18">
                <a:extLst>
                  <a:ext uri="{FF2B5EF4-FFF2-40B4-BE49-F238E27FC236}">
                    <a16:creationId xmlns:a16="http://schemas.microsoft.com/office/drawing/2014/main" xmlns="" id="{09341D3B-F907-C7EA-73C1-3786DF0A3FA4}"/>
                  </a:ext>
                </a:extLst>
              </p:cNvPr>
              <p:cNvSpPr/>
              <p:nvPr/>
            </p:nvSpPr>
            <p:spPr>
              <a:xfrm>
                <a:off x="2784227" y="2451484"/>
                <a:ext cx="3575700" cy="708900"/>
              </a:xfrm>
              <a:prstGeom prst="rect">
                <a:avLst/>
              </a:prstGeom>
              <a:solidFill>
                <a:srgbClr val="B33F62"/>
              </a:solidFill>
              <a:ln>
                <a:noFill/>
              </a:ln>
            </p:spPr>
            <p:txBody>
              <a:bodyPr spcFirstLastPara="1" wrap="square" lIns="68569" tIns="68569" rIns="68569" bIns="68569" anchor="ctr" anchorCtr="0">
                <a:noAutofit/>
              </a:bodyPr>
              <a:lstStyle/>
              <a:p>
                <a:endParaRPr sz="1050"/>
              </a:p>
            </p:txBody>
          </p:sp>
        </p:grpSp>
        <p:grpSp>
          <p:nvGrpSpPr>
            <p:cNvPr id="31" name="Google Shape;236;p18">
              <a:extLst>
                <a:ext uri="{FF2B5EF4-FFF2-40B4-BE49-F238E27FC236}">
                  <a16:creationId xmlns:a16="http://schemas.microsoft.com/office/drawing/2014/main" xmlns="" id="{64DBE76F-BEAD-FDAC-25C9-8470D2BCD3C9}"/>
                </a:ext>
              </a:extLst>
            </p:cNvPr>
            <p:cNvGrpSpPr/>
            <p:nvPr/>
          </p:nvGrpSpPr>
          <p:grpSpPr>
            <a:xfrm>
              <a:off x="1695035" y="2540783"/>
              <a:ext cx="4568967" cy="530400"/>
              <a:chOff x="1695035" y="2540783"/>
              <a:chExt cx="4568967" cy="530400"/>
            </a:xfrm>
          </p:grpSpPr>
          <p:sp>
            <p:nvSpPr>
              <p:cNvPr id="35" name="Google Shape;237;p18">
                <a:extLst>
                  <a:ext uri="{FF2B5EF4-FFF2-40B4-BE49-F238E27FC236}">
                    <a16:creationId xmlns:a16="http://schemas.microsoft.com/office/drawing/2014/main" xmlns="" id="{EF3E8166-5E93-4B89-A4B6-DA939603B9AC}"/>
                  </a:ext>
                </a:extLst>
              </p:cNvPr>
              <p:cNvSpPr txBox="1"/>
              <p:nvPr/>
            </p:nvSpPr>
            <p:spPr>
              <a:xfrm>
                <a:off x="1695035" y="2631100"/>
                <a:ext cx="807762" cy="361500"/>
              </a:xfrm>
              <a:prstGeom prst="rect">
                <a:avLst/>
              </a:prstGeom>
              <a:noFill/>
              <a:ln>
                <a:noFill/>
              </a:ln>
            </p:spPr>
            <p:txBody>
              <a:bodyPr spcFirstLastPara="1" wrap="square" lIns="68569" tIns="68569" rIns="68569" bIns="68569" anchor="ctr" anchorCtr="0">
                <a:noAutofit/>
              </a:bodyPr>
              <a:lstStyle/>
              <a:p>
                <a:r>
                  <a:rPr lang="en-NZ" sz="1500" dirty="0">
                    <a:solidFill>
                      <a:srgbClr val="FFFFFF"/>
                    </a:solidFill>
                    <a:latin typeface="Fira Sans Extra Condensed Medium"/>
                    <a:ea typeface="Fira Sans Extra Condensed Medium"/>
                    <a:cs typeface="Fira Sans Extra Condensed Medium"/>
                    <a:sym typeface="Fira Sans Extra Condensed Medium"/>
                  </a:rPr>
                  <a:t>Empty Field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6" name="Google Shape;238;p18">
                <a:extLst>
                  <a:ext uri="{FF2B5EF4-FFF2-40B4-BE49-F238E27FC236}">
                    <a16:creationId xmlns:a16="http://schemas.microsoft.com/office/drawing/2014/main" xmlns="" id="{7C7C2341-A12D-1EC5-82B5-33880A45E3BB}"/>
                  </a:ext>
                </a:extLst>
              </p:cNvPr>
              <p:cNvSpPr txBox="1"/>
              <p:nvPr/>
            </p:nvSpPr>
            <p:spPr>
              <a:xfrm>
                <a:off x="2876789" y="2540783"/>
                <a:ext cx="3387213" cy="530400"/>
              </a:xfrm>
              <a:prstGeom prst="rect">
                <a:avLst/>
              </a:prstGeom>
              <a:noFill/>
              <a:ln>
                <a:noFill/>
              </a:ln>
            </p:spPr>
            <p:txBody>
              <a:bodyPr spcFirstLastPara="1" wrap="square" lIns="68569" tIns="68569" rIns="68569" bIns="68569" anchor="ctr" anchorCtr="0">
                <a:noAutofit/>
              </a:bodyPr>
              <a:lstStyle/>
              <a:p>
                <a:r>
                  <a:rPr lang="en" sz="1500" dirty="0">
                    <a:solidFill>
                      <a:srgbClr val="FFFFFF"/>
                    </a:solidFill>
                    <a:latin typeface="Fira Sans"/>
                    <a:ea typeface="Fira Sans"/>
                    <a:cs typeface="Fira Sans"/>
                    <a:sym typeface="Fira Sans"/>
                  </a:rPr>
                  <a:t>If any filed is empty, the method returns the </a:t>
                </a:r>
                <a:r>
                  <a:rPr lang="en-NZ" sz="1500" dirty="0">
                    <a:solidFill>
                      <a:srgbClr val="FFFFFF"/>
                    </a:solidFill>
                    <a:latin typeface="Fira Sans"/>
                    <a:ea typeface="Fira Sans"/>
                    <a:cs typeface="Fira Sans"/>
                    <a:sym typeface="Fira Sans"/>
                  </a:rPr>
                  <a:t>corresponding </a:t>
                </a:r>
                <a:r>
                  <a:rPr lang="en" sz="1500" dirty="0">
                    <a:solidFill>
                      <a:srgbClr val="FFFFFF"/>
                    </a:solidFill>
                    <a:latin typeface="Fira Sans"/>
                    <a:ea typeface="Fira Sans"/>
                    <a:cs typeface="Fira Sans"/>
                    <a:sym typeface="Fira Sans"/>
                  </a:rPr>
                  <a:t>error message. </a:t>
                </a:r>
                <a:endParaRPr sz="1500" dirty="0">
                  <a:solidFill>
                    <a:srgbClr val="FFFFFF"/>
                  </a:solidFill>
                  <a:latin typeface="Fira Sans"/>
                  <a:ea typeface="Fira Sans"/>
                  <a:cs typeface="Fira Sans"/>
                  <a:sym typeface="Fira Sans"/>
                </a:endParaRPr>
              </a:p>
            </p:txBody>
          </p:sp>
        </p:grpSp>
      </p:grpSp>
      <p:grpSp>
        <p:nvGrpSpPr>
          <p:cNvPr id="40" name="Google Shape;242;p18">
            <a:extLst>
              <a:ext uri="{FF2B5EF4-FFF2-40B4-BE49-F238E27FC236}">
                <a16:creationId xmlns:a16="http://schemas.microsoft.com/office/drawing/2014/main" xmlns="" id="{4135B26D-0413-8883-B3AC-B3FB8FA4F9A8}"/>
              </a:ext>
            </a:extLst>
          </p:cNvPr>
          <p:cNvGrpSpPr/>
          <p:nvPr/>
        </p:nvGrpSpPr>
        <p:grpSpPr>
          <a:xfrm>
            <a:off x="1088511" y="3115484"/>
            <a:ext cx="6877916" cy="693782"/>
            <a:chOff x="1518082" y="3238180"/>
            <a:chExt cx="4841845" cy="711945"/>
          </a:xfrm>
        </p:grpSpPr>
        <p:grpSp>
          <p:nvGrpSpPr>
            <p:cNvPr id="41" name="Google Shape;243;p18">
              <a:extLst>
                <a:ext uri="{FF2B5EF4-FFF2-40B4-BE49-F238E27FC236}">
                  <a16:creationId xmlns:a16="http://schemas.microsoft.com/office/drawing/2014/main" xmlns="" id="{A7FF6DE1-8225-78A1-5A58-656F718C96DF}"/>
                </a:ext>
              </a:extLst>
            </p:cNvPr>
            <p:cNvGrpSpPr/>
            <p:nvPr/>
          </p:nvGrpSpPr>
          <p:grpSpPr>
            <a:xfrm>
              <a:off x="1518082" y="3238180"/>
              <a:ext cx="4841845" cy="711945"/>
              <a:chOff x="1518082" y="3238180"/>
              <a:chExt cx="4841845" cy="711945"/>
            </a:xfrm>
          </p:grpSpPr>
          <p:sp>
            <p:nvSpPr>
              <p:cNvPr id="48" name="Google Shape;244;p18">
                <a:extLst>
                  <a:ext uri="{FF2B5EF4-FFF2-40B4-BE49-F238E27FC236}">
                    <a16:creationId xmlns:a16="http://schemas.microsoft.com/office/drawing/2014/main" xmlns="" id="{832CFB35-F8B3-E1CC-AA6C-C0C2820926DE}"/>
                  </a:ext>
                </a:extLst>
              </p:cNvPr>
              <p:cNvSpPr/>
              <p:nvPr/>
            </p:nvSpPr>
            <p:spPr>
              <a:xfrm>
                <a:off x="1518082" y="3240925"/>
                <a:ext cx="1186795" cy="709200"/>
              </a:xfrm>
              <a:prstGeom prst="rect">
                <a:avLst/>
              </a:prstGeom>
              <a:solidFill>
                <a:srgbClr val="7B1E7A"/>
              </a:solidFill>
              <a:ln>
                <a:noFill/>
              </a:ln>
            </p:spPr>
            <p:txBody>
              <a:bodyPr spcFirstLastPara="1" wrap="square" lIns="68569" tIns="68569" rIns="68569" bIns="68569" anchor="ctr" anchorCtr="0">
                <a:noAutofit/>
              </a:bodyPr>
              <a:lstStyle/>
              <a:p>
                <a:endParaRPr sz="1050"/>
              </a:p>
            </p:txBody>
          </p:sp>
          <p:sp>
            <p:nvSpPr>
              <p:cNvPr id="49" name="Google Shape;245;p18">
                <a:extLst>
                  <a:ext uri="{FF2B5EF4-FFF2-40B4-BE49-F238E27FC236}">
                    <a16:creationId xmlns:a16="http://schemas.microsoft.com/office/drawing/2014/main" xmlns="" id="{65E11C55-FD15-359C-F55D-9E6DBE667E7A}"/>
                  </a:ext>
                </a:extLst>
              </p:cNvPr>
              <p:cNvSpPr/>
              <p:nvPr/>
            </p:nvSpPr>
            <p:spPr>
              <a:xfrm>
                <a:off x="2784227" y="3238180"/>
                <a:ext cx="3575700" cy="708900"/>
              </a:xfrm>
              <a:prstGeom prst="rect">
                <a:avLst/>
              </a:prstGeom>
              <a:solidFill>
                <a:srgbClr val="7B1E7A"/>
              </a:solidFill>
              <a:ln>
                <a:noFill/>
              </a:ln>
            </p:spPr>
            <p:txBody>
              <a:bodyPr spcFirstLastPara="1" wrap="square" lIns="68569" tIns="68569" rIns="68569" bIns="68569" anchor="ctr" anchorCtr="0">
                <a:noAutofit/>
              </a:bodyPr>
              <a:lstStyle/>
              <a:p>
                <a:endParaRPr sz="1050"/>
              </a:p>
            </p:txBody>
          </p:sp>
        </p:grpSp>
        <p:grpSp>
          <p:nvGrpSpPr>
            <p:cNvPr id="42" name="Google Shape;247;p18">
              <a:extLst>
                <a:ext uri="{FF2B5EF4-FFF2-40B4-BE49-F238E27FC236}">
                  <a16:creationId xmlns:a16="http://schemas.microsoft.com/office/drawing/2014/main" xmlns="" id="{3FEEA41E-D55E-1F6D-F0EB-7D72FBD587F2}"/>
                </a:ext>
              </a:extLst>
            </p:cNvPr>
            <p:cNvGrpSpPr/>
            <p:nvPr/>
          </p:nvGrpSpPr>
          <p:grpSpPr>
            <a:xfrm>
              <a:off x="1647370" y="3327479"/>
              <a:ext cx="4645459" cy="530400"/>
              <a:chOff x="1647370" y="3327479"/>
              <a:chExt cx="4645459" cy="530400"/>
            </a:xfrm>
          </p:grpSpPr>
          <p:sp>
            <p:nvSpPr>
              <p:cNvPr id="46" name="Google Shape;248;p18">
                <a:extLst>
                  <a:ext uri="{FF2B5EF4-FFF2-40B4-BE49-F238E27FC236}">
                    <a16:creationId xmlns:a16="http://schemas.microsoft.com/office/drawing/2014/main" xmlns="" id="{F04E242A-1027-4E03-AE58-85D578CD4858}"/>
                  </a:ext>
                </a:extLst>
              </p:cNvPr>
              <p:cNvSpPr txBox="1"/>
              <p:nvPr/>
            </p:nvSpPr>
            <p:spPr>
              <a:xfrm>
                <a:off x="1647370" y="3400757"/>
                <a:ext cx="906517" cy="361500"/>
              </a:xfrm>
              <a:prstGeom prst="rect">
                <a:avLst/>
              </a:prstGeom>
              <a:noFill/>
              <a:ln>
                <a:noFill/>
              </a:ln>
            </p:spPr>
            <p:txBody>
              <a:bodyPr spcFirstLastPara="1" wrap="square" lIns="68569" tIns="68569" rIns="68569" bIns="68569" anchor="ctr" anchorCtr="0">
                <a:noAutofit/>
              </a:bodyPr>
              <a:lstStyle/>
              <a:p>
                <a:pPr algn="ctr"/>
                <a:r>
                  <a:rPr lang="en-NZ" sz="1500" dirty="0">
                    <a:solidFill>
                      <a:srgbClr val="FFFFFF"/>
                    </a:solidFill>
                    <a:latin typeface="Fira Sans Extra Condensed Medium"/>
                    <a:ea typeface="Fira Sans Extra Condensed Medium"/>
                    <a:cs typeface="Fira Sans Extra Condensed Medium"/>
                    <a:sym typeface="Fira Sans Extra Condensed Medium"/>
                  </a:rPr>
                  <a:t>Unmatched Password</a:t>
                </a:r>
              </a:p>
            </p:txBody>
          </p:sp>
          <p:sp>
            <p:nvSpPr>
              <p:cNvPr id="47" name="Google Shape;249;p18">
                <a:extLst>
                  <a:ext uri="{FF2B5EF4-FFF2-40B4-BE49-F238E27FC236}">
                    <a16:creationId xmlns:a16="http://schemas.microsoft.com/office/drawing/2014/main" xmlns="" id="{D5077073-7C56-9387-2CC0-CCFFC1F1905E}"/>
                  </a:ext>
                </a:extLst>
              </p:cNvPr>
              <p:cNvSpPr txBox="1"/>
              <p:nvPr/>
            </p:nvSpPr>
            <p:spPr>
              <a:xfrm flipH="1">
                <a:off x="2876778" y="3327479"/>
                <a:ext cx="3416051" cy="530400"/>
              </a:xfrm>
              <a:prstGeom prst="rect">
                <a:avLst/>
              </a:prstGeom>
              <a:noFill/>
              <a:ln>
                <a:noFill/>
              </a:ln>
            </p:spPr>
            <p:txBody>
              <a:bodyPr spcFirstLastPara="1" wrap="square" lIns="68569" tIns="68569" rIns="68569" bIns="68569" anchor="ctr" anchorCtr="0">
                <a:noAutofit/>
              </a:bodyPr>
              <a:lstStyle/>
              <a:p>
                <a:r>
                  <a:rPr lang="en-US" sz="1500" dirty="0">
                    <a:solidFill>
                      <a:srgbClr val="FFFFFF"/>
                    </a:solidFill>
                    <a:latin typeface="Fira Sans"/>
                    <a:ea typeface="Fira Sans"/>
                    <a:cs typeface="Fira Sans"/>
                    <a:sym typeface="Fira Sans"/>
                  </a:rPr>
                  <a:t>If the password and confirm password do not match, the method returns the corresponding error message.</a:t>
                </a:r>
              </a:p>
            </p:txBody>
          </p:sp>
        </p:grpSp>
      </p:grpSp>
      <p:grpSp>
        <p:nvGrpSpPr>
          <p:cNvPr id="51" name="Google Shape;253;p18">
            <a:extLst>
              <a:ext uri="{FF2B5EF4-FFF2-40B4-BE49-F238E27FC236}">
                <a16:creationId xmlns:a16="http://schemas.microsoft.com/office/drawing/2014/main" xmlns="" id="{1CE5B3E0-45E0-51B0-8D12-4AD581DC2593}"/>
              </a:ext>
            </a:extLst>
          </p:cNvPr>
          <p:cNvGrpSpPr/>
          <p:nvPr/>
        </p:nvGrpSpPr>
        <p:grpSpPr>
          <a:xfrm>
            <a:off x="1088510" y="3860111"/>
            <a:ext cx="6877925" cy="691108"/>
            <a:chOff x="1518079" y="4024596"/>
            <a:chExt cx="4841848" cy="709200"/>
          </a:xfrm>
        </p:grpSpPr>
        <p:grpSp>
          <p:nvGrpSpPr>
            <p:cNvPr id="52" name="Google Shape;254;p18">
              <a:extLst>
                <a:ext uri="{FF2B5EF4-FFF2-40B4-BE49-F238E27FC236}">
                  <a16:creationId xmlns:a16="http://schemas.microsoft.com/office/drawing/2014/main" xmlns="" id="{BE3AD19A-C655-D12A-5E24-0AA310D3DA60}"/>
                </a:ext>
              </a:extLst>
            </p:cNvPr>
            <p:cNvGrpSpPr/>
            <p:nvPr/>
          </p:nvGrpSpPr>
          <p:grpSpPr>
            <a:xfrm>
              <a:off x="1518079" y="4024596"/>
              <a:ext cx="4841848" cy="709200"/>
              <a:chOff x="1518079" y="4024596"/>
              <a:chExt cx="4841848" cy="709200"/>
            </a:xfrm>
          </p:grpSpPr>
          <p:sp>
            <p:nvSpPr>
              <p:cNvPr id="59" name="Google Shape;255;p18">
                <a:extLst>
                  <a:ext uri="{FF2B5EF4-FFF2-40B4-BE49-F238E27FC236}">
                    <a16:creationId xmlns:a16="http://schemas.microsoft.com/office/drawing/2014/main" xmlns="" id="{9EBA7851-30FD-F1FE-D851-B55A6B9D7B7D}"/>
                  </a:ext>
                </a:extLst>
              </p:cNvPr>
              <p:cNvSpPr/>
              <p:nvPr/>
            </p:nvSpPr>
            <p:spPr>
              <a:xfrm>
                <a:off x="1518079" y="4024596"/>
                <a:ext cx="1186795" cy="709200"/>
              </a:xfrm>
              <a:prstGeom prst="rect">
                <a:avLst/>
              </a:prstGeom>
              <a:solidFill>
                <a:srgbClr val="451E7B"/>
              </a:solidFill>
              <a:ln>
                <a:noFill/>
              </a:ln>
            </p:spPr>
            <p:txBody>
              <a:bodyPr spcFirstLastPara="1" wrap="square" lIns="68569" tIns="68569" rIns="68569" bIns="68569" anchor="ctr" anchorCtr="0">
                <a:noAutofit/>
              </a:bodyPr>
              <a:lstStyle/>
              <a:p>
                <a:endParaRPr sz="1050"/>
              </a:p>
            </p:txBody>
          </p:sp>
          <p:sp>
            <p:nvSpPr>
              <p:cNvPr id="60" name="Google Shape;256;p18">
                <a:extLst>
                  <a:ext uri="{FF2B5EF4-FFF2-40B4-BE49-F238E27FC236}">
                    <a16:creationId xmlns:a16="http://schemas.microsoft.com/office/drawing/2014/main" xmlns="" id="{6469647F-1413-61E5-E47A-469B9A7E9C5F}"/>
                  </a:ext>
                </a:extLst>
              </p:cNvPr>
              <p:cNvSpPr/>
              <p:nvPr/>
            </p:nvSpPr>
            <p:spPr>
              <a:xfrm>
                <a:off x="2784227" y="4024876"/>
                <a:ext cx="3575700" cy="708900"/>
              </a:xfrm>
              <a:prstGeom prst="rect">
                <a:avLst/>
              </a:prstGeom>
              <a:solidFill>
                <a:srgbClr val="451E7B"/>
              </a:solidFill>
              <a:ln>
                <a:noFill/>
              </a:ln>
            </p:spPr>
            <p:txBody>
              <a:bodyPr spcFirstLastPara="1" wrap="square" lIns="68569" tIns="68569" rIns="68569" bIns="68569" anchor="ctr" anchorCtr="0">
                <a:noAutofit/>
              </a:bodyPr>
              <a:lstStyle/>
              <a:p>
                <a:endParaRPr sz="1050"/>
              </a:p>
            </p:txBody>
          </p:sp>
        </p:grpSp>
        <p:grpSp>
          <p:nvGrpSpPr>
            <p:cNvPr id="53" name="Google Shape;258;p18">
              <a:extLst>
                <a:ext uri="{FF2B5EF4-FFF2-40B4-BE49-F238E27FC236}">
                  <a16:creationId xmlns:a16="http://schemas.microsoft.com/office/drawing/2014/main" xmlns="" id="{0BFA5A27-DBB2-CD47-C3BA-D13366FA60CE}"/>
                </a:ext>
              </a:extLst>
            </p:cNvPr>
            <p:cNvGrpSpPr/>
            <p:nvPr/>
          </p:nvGrpSpPr>
          <p:grpSpPr>
            <a:xfrm>
              <a:off x="1662120" y="4114176"/>
              <a:ext cx="4630704" cy="530400"/>
              <a:chOff x="1662120" y="4114176"/>
              <a:chExt cx="4630704" cy="530400"/>
            </a:xfrm>
          </p:grpSpPr>
          <p:sp>
            <p:nvSpPr>
              <p:cNvPr id="57" name="Google Shape;259;p18">
                <a:extLst>
                  <a:ext uri="{FF2B5EF4-FFF2-40B4-BE49-F238E27FC236}">
                    <a16:creationId xmlns:a16="http://schemas.microsoft.com/office/drawing/2014/main" xmlns="" id="{1FA47C48-41CD-8060-FC7E-BC134B4C3C8C}"/>
                  </a:ext>
                </a:extLst>
              </p:cNvPr>
              <p:cNvSpPr txBox="1"/>
              <p:nvPr/>
            </p:nvSpPr>
            <p:spPr>
              <a:xfrm>
                <a:off x="1662120" y="4193115"/>
                <a:ext cx="909377" cy="361500"/>
              </a:xfrm>
              <a:prstGeom prst="rect">
                <a:avLst/>
              </a:prstGeom>
              <a:noFill/>
              <a:ln>
                <a:noFill/>
              </a:ln>
            </p:spPr>
            <p:txBody>
              <a:bodyPr spcFirstLastPara="1" wrap="square" lIns="68569" tIns="68569" rIns="68569" bIns="68569" anchor="ctr" anchorCtr="0">
                <a:noAutofit/>
              </a:bodyPr>
              <a:lstStyle/>
              <a:p>
                <a:r>
                  <a:rPr lang="en-NZ" sz="1500" dirty="0">
                    <a:solidFill>
                      <a:srgbClr val="FFFFFF"/>
                    </a:solidFill>
                    <a:latin typeface="Fira Sans Extra Condensed Medium"/>
                    <a:ea typeface="Fira Sans Extra Condensed Medium"/>
                    <a:cs typeface="Fira Sans Extra Condensed Medium"/>
                    <a:sym typeface="Fira Sans Extra Condensed Medium"/>
                  </a:rPr>
                  <a:t>Email Format</a:t>
                </a:r>
              </a:p>
            </p:txBody>
          </p:sp>
          <p:sp>
            <p:nvSpPr>
              <p:cNvPr id="58" name="Google Shape;260;p18">
                <a:extLst>
                  <a:ext uri="{FF2B5EF4-FFF2-40B4-BE49-F238E27FC236}">
                    <a16:creationId xmlns:a16="http://schemas.microsoft.com/office/drawing/2014/main" xmlns="" id="{6AFB728E-7506-01D3-20D2-D50D1082A2A1}"/>
                  </a:ext>
                </a:extLst>
              </p:cNvPr>
              <p:cNvSpPr txBox="1"/>
              <p:nvPr/>
            </p:nvSpPr>
            <p:spPr>
              <a:xfrm flipH="1">
                <a:off x="2876774" y="4114176"/>
                <a:ext cx="3416050" cy="530400"/>
              </a:xfrm>
              <a:prstGeom prst="rect">
                <a:avLst/>
              </a:prstGeom>
              <a:noFill/>
              <a:ln>
                <a:noFill/>
              </a:ln>
            </p:spPr>
            <p:txBody>
              <a:bodyPr spcFirstLastPara="1" wrap="square" lIns="68569" tIns="68569" rIns="68569" bIns="68569" anchor="ctr" anchorCtr="0">
                <a:noAutofit/>
              </a:bodyPr>
              <a:lstStyle/>
              <a:p>
                <a:r>
                  <a:rPr lang="en-US" sz="1500" dirty="0">
                    <a:solidFill>
                      <a:srgbClr val="FFFFFF"/>
                    </a:solidFill>
                    <a:latin typeface="Fira Sans"/>
                    <a:ea typeface="Fira Sans"/>
                    <a:cs typeface="Fira Sans"/>
                    <a:sym typeface="Fira Sans"/>
                  </a:rPr>
                  <a:t>If the email format is wrong, the method returns the corresponding error message. </a:t>
                </a:r>
              </a:p>
            </p:txBody>
          </p:sp>
        </p:grpSp>
      </p:grpSp>
    </p:spTree>
    <p:extLst>
      <p:ext uri="{BB962C8B-B14F-4D97-AF65-F5344CB8AC3E}">
        <p14:creationId xmlns:p14="http://schemas.microsoft.com/office/powerpoint/2010/main" val="9388590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C59A95B-D293-46EC-7F02-7BB0E5B39A6C}"/>
              </a:ext>
            </a:extLst>
          </p:cNvPr>
          <p:cNvPicPr>
            <a:picLocks noChangeAspect="1"/>
          </p:cNvPicPr>
          <p:nvPr/>
        </p:nvPicPr>
        <p:blipFill rotWithShape="1">
          <a:blip r:embed="rId3">
            <a:extLst>
              <a:ext uri="{28A0092B-C50C-407E-A947-70E740481C1C}">
                <a14:useLocalDpi xmlns:a14="http://schemas.microsoft.com/office/drawing/2010/main" val="0"/>
              </a:ext>
            </a:extLst>
          </a:blip>
          <a:srcRect l="355" t="16421" r="73239"/>
          <a:stretch/>
        </p:blipFill>
        <p:spPr>
          <a:xfrm>
            <a:off x="529936" y="2563992"/>
            <a:ext cx="3193391" cy="957379"/>
          </a:xfrm>
          <a:prstGeom prst="rect">
            <a:avLst/>
          </a:prstGeom>
        </p:spPr>
      </p:pic>
      <p:pic>
        <p:nvPicPr>
          <p:cNvPr id="6" name="Picture 5">
            <a:extLst>
              <a:ext uri="{FF2B5EF4-FFF2-40B4-BE49-F238E27FC236}">
                <a16:creationId xmlns:a16="http://schemas.microsoft.com/office/drawing/2014/main" xmlns="" id="{3E73F6AA-B8FC-80A8-36BD-25608B8EA171}"/>
              </a:ext>
            </a:extLst>
          </p:cNvPr>
          <p:cNvPicPr>
            <a:picLocks noChangeAspect="1"/>
          </p:cNvPicPr>
          <p:nvPr/>
        </p:nvPicPr>
        <p:blipFill rotWithShape="1">
          <a:blip r:embed="rId3">
            <a:extLst>
              <a:ext uri="{28A0092B-C50C-407E-A947-70E740481C1C}">
                <a14:useLocalDpi xmlns:a14="http://schemas.microsoft.com/office/drawing/2010/main" val="0"/>
              </a:ext>
            </a:extLst>
          </a:blip>
          <a:srcRect l="28068" t="15617" b="18802"/>
          <a:stretch/>
        </p:blipFill>
        <p:spPr>
          <a:xfrm>
            <a:off x="201249" y="3948519"/>
            <a:ext cx="8723477" cy="753341"/>
          </a:xfrm>
          <a:prstGeom prst="rect">
            <a:avLst/>
          </a:prstGeom>
        </p:spPr>
      </p:pic>
      <p:sp>
        <p:nvSpPr>
          <p:cNvPr id="7" name="Google Shape;209;p18">
            <a:extLst>
              <a:ext uri="{FF2B5EF4-FFF2-40B4-BE49-F238E27FC236}">
                <a16:creationId xmlns:a16="http://schemas.microsoft.com/office/drawing/2014/main" xmlns="" id="{B9BC1768-C1C7-BE9D-13F1-2C999ACC376B}"/>
              </a:ext>
            </a:extLst>
          </p:cNvPr>
          <p:cNvSpPr txBox="1">
            <a:spLocks/>
          </p:cNvSpPr>
          <p:nvPr/>
        </p:nvSpPr>
        <p:spPr>
          <a:xfrm>
            <a:off x="264718" y="698972"/>
            <a:ext cx="5533409"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Create account functionality - </a:t>
            </a:r>
            <a:r>
              <a:rPr lang="en-NZ" sz="1800" b="1" dirty="0">
                <a:latin typeface="Fira Sans Extra Condensed Medium"/>
                <a:ea typeface="Fira Sans Extra Condensed Medium"/>
                <a:cs typeface="Fira Sans Extra Condensed Medium"/>
                <a:sym typeface="Fira Sans Extra Condensed Medium"/>
              </a:rPr>
              <a:t>Valid Input</a:t>
            </a:r>
          </a:p>
        </p:txBody>
      </p:sp>
      <p:graphicFrame>
        <p:nvGraphicFramePr>
          <p:cNvPr id="112" name="Table 111">
            <a:extLst>
              <a:ext uri="{FF2B5EF4-FFF2-40B4-BE49-F238E27FC236}">
                <a16:creationId xmlns:a16="http://schemas.microsoft.com/office/drawing/2014/main" xmlns="" id="{2746C54B-D7FA-73A8-4E83-2160125DE2DE}"/>
              </a:ext>
            </a:extLst>
          </p:cNvPr>
          <p:cNvGraphicFramePr>
            <a:graphicFrameLocks noGrp="1"/>
          </p:cNvGraphicFramePr>
          <p:nvPr>
            <p:extLst/>
          </p:nvPr>
        </p:nvGraphicFramePr>
        <p:xfrm>
          <a:off x="372762" y="1402773"/>
          <a:ext cx="8437670" cy="793905"/>
        </p:xfrm>
        <a:graphic>
          <a:graphicData uri="http://schemas.openxmlformats.org/drawingml/2006/table">
            <a:tbl>
              <a:tblPr firstRow="1" bandRow="1">
                <a:tableStyleId>{5C22544A-7EE6-4342-B048-85BDC9FD1C3A}</a:tableStyleId>
              </a:tblPr>
              <a:tblGrid>
                <a:gridCol w="1387187">
                  <a:extLst>
                    <a:ext uri="{9D8B030D-6E8A-4147-A177-3AD203B41FA5}">
                      <a16:colId xmlns:a16="http://schemas.microsoft.com/office/drawing/2014/main" xmlns="" val="3721334497"/>
                    </a:ext>
                  </a:extLst>
                </a:gridCol>
                <a:gridCol w="1179368">
                  <a:extLst>
                    <a:ext uri="{9D8B030D-6E8A-4147-A177-3AD203B41FA5}">
                      <a16:colId xmlns:a16="http://schemas.microsoft.com/office/drawing/2014/main" xmlns="" val="3948854369"/>
                    </a:ext>
                  </a:extLst>
                </a:gridCol>
                <a:gridCol w="1381991">
                  <a:extLst>
                    <a:ext uri="{9D8B030D-6E8A-4147-A177-3AD203B41FA5}">
                      <a16:colId xmlns:a16="http://schemas.microsoft.com/office/drawing/2014/main" xmlns="" val="206830882"/>
                    </a:ext>
                  </a:extLst>
                </a:gridCol>
                <a:gridCol w="909205">
                  <a:extLst>
                    <a:ext uri="{9D8B030D-6E8A-4147-A177-3AD203B41FA5}">
                      <a16:colId xmlns:a16="http://schemas.microsoft.com/office/drawing/2014/main" xmlns="" val="1252816444"/>
                    </a:ext>
                  </a:extLst>
                </a:gridCol>
                <a:gridCol w="1735282">
                  <a:extLst>
                    <a:ext uri="{9D8B030D-6E8A-4147-A177-3AD203B41FA5}">
                      <a16:colId xmlns:a16="http://schemas.microsoft.com/office/drawing/2014/main" xmlns="" val="1824472556"/>
                    </a:ext>
                  </a:extLst>
                </a:gridCol>
                <a:gridCol w="1844637">
                  <a:extLst>
                    <a:ext uri="{9D8B030D-6E8A-4147-A177-3AD203B41FA5}">
                      <a16:colId xmlns:a16="http://schemas.microsoft.com/office/drawing/2014/main" xmlns="" val="2943376178"/>
                    </a:ext>
                  </a:extLst>
                </a:gridCol>
              </a:tblGrid>
              <a:tr h="480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100" dirty="0"/>
                        <a:t>Household name</a:t>
                      </a:r>
                    </a:p>
                  </a:txBody>
                  <a:tcPr marL="68580" marR="68580" marT="34290" marB="34290" anchor="ctr">
                    <a:solidFill>
                      <a:srgbClr val="FF5050"/>
                    </a:solidFill>
                  </a:tcPr>
                </a:tc>
                <a:tc>
                  <a:txBody>
                    <a:bodyPr/>
                    <a:lstStyle/>
                    <a:p>
                      <a:pPr algn="ctr"/>
                      <a:r>
                        <a:rPr lang="en-NZ" sz="1100" dirty="0"/>
                        <a:t>Creator name</a:t>
                      </a:r>
                    </a:p>
                  </a:txBody>
                  <a:tcPr marL="68580" marR="68580" marT="34290" marB="34290" anchor="ctr">
                    <a:solidFill>
                      <a:srgbClr val="FF5050"/>
                    </a:solidFill>
                  </a:tcPr>
                </a:tc>
                <a:tc>
                  <a:txBody>
                    <a:bodyPr/>
                    <a:lstStyle/>
                    <a:p>
                      <a:pPr algn="ctr"/>
                      <a:r>
                        <a:rPr lang="en-NZ" sz="1100" dirty="0"/>
                        <a:t>Email</a:t>
                      </a:r>
                    </a:p>
                  </a:txBody>
                  <a:tcPr marL="68580" marR="68580" marT="34290" marB="34290" anchor="ctr">
                    <a:solidFill>
                      <a:srgbClr val="FF5050"/>
                    </a:solidFill>
                  </a:tcPr>
                </a:tc>
                <a:tc>
                  <a:txBody>
                    <a:bodyPr/>
                    <a:lstStyle/>
                    <a:p>
                      <a:pPr algn="ctr"/>
                      <a:r>
                        <a:rPr lang="en-NZ" sz="1100" dirty="0"/>
                        <a:t>Password</a:t>
                      </a:r>
                    </a:p>
                  </a:txBody>
                  <a:tcPr marL="68580" marR="68580" marT="34290" marB="34290" anchor="ctr">
                    <a:solidFill>
                      <a:srgbClr val="FF5050"/>
                    </a:solidFill>
                  </a:tcPr>
                </a:tc>
                <a:tc>
                  <a:txBody>
                    <a:bodyPr/>
                    <a:lstStyle/>
                    <a:p>
                      <a:pPr algn="ctr"/>
                      <a:r>
                        <a:rPr lang="en-NZ" sz="1100" dirty="0"/>
                        <a:t>Confirm password</a:t>
                      </a:r>
                    </a:p>
                  </a:txBody>
                  <a:tcPr marL="68580" marR="68580" marT="34290" marB="34290" anchor="ctr">
                    <a:solidFill>
                      <a:srgbClr val="FF5050"/>
                    </a:solidFill>
                  </a:tcPr>
                </a:tc>
                <a:tc>
                  <a:txBody>
                    <a:bodyPr/>
                    <a:lstStyle/>
                    <a:p>
                      <a:pPr algn="ctr"/>
                      <a:r>
                        <a:rPr lang="en-NZ" sz="1400" dirty="0">
                          <a:solidFill>
                            <a:srgbClr val="FFFFFF"/>
                          </a:solidFill>
                          <a:latin typeface="+mn-lt"/>
                          <a:ea typeface="Fira Sans"/>
                          <a:cs typeface="Fira Sans"/>
                          <a:sym typeface="Fira Sans"/>
                        </a:rPr>
                        <a:t>Successful</a:t>
                      </a:r>
                      <a:r>
                        <a:rPr lang="en" sz="1400" dirty="0">
                          <a:solidFill>
                            <a:srgbClr val="FFFFFF"/>
                          </a:solidFill>
                          <a:latin typeface="Fira Sans"/>
                          <a:ea typeface="Fira Sans"/>
                          <a:cs typeface="Fira Sans"/>
                          <a:sym typeface="Fira Sans"/>
                        </a:rPr>
                        <a:t>  </a:t>
                      </a:r>
                      <a:r>
                        <a:rPr lang="en" sz="1400" dirty="0">
                          <a:solidFill>
                            <a:srgbClr val="FFFFFF"/>
                          </a:solidFill>
                          <a:latin typeface="+mn-lt"/>
                          <a:ea typeface="Fira Sans"/>
                          <a:cs typeface="Fira Sans"/>
                          <a:sym typeface="Fira Sans"/>
                        </a:rPr>
                        <a:t>message</a:t>
                      </a:r>
                      <a:endParaRPr lang="en-NZ" sz="1100" dirty="0">
                        <a:latin typeface="+mn-lt"/>
                      </a:endParaRPr>
                    </a:p>
                  </a:txBody>
                  <a:tcPr marL="68580" marR="68580" marT="34290" marB="34290" anchor="ctr">
                    <a:solidFill>
                      <a:srgbClr val="FF5050"/>
                    </a:solidFill>
                  </a:tcPr>
                </a:tc>
                <a:extLst>
                  <a:ext uri="{0D108BD9-81ED-4DB2-BD59-A6C34878D82A}">
                    <a16:rowId xmlns:a16="http://schemas.microsoft.com/office/drawing/2014/main" xmlns="" val="1413899154"/>
                  </a:ext>
                </a:extLst>
              </a:tr>
              <a:tr h="298605">
                <a:tc>
                  <a:txBody>
                    <a:bodyPr/>
                    <a:lstStyle/>
                    <a:p>
                      <a:pPr algn="ctr"/>
                      <a:r>
                        <a:rPr lang="en-NZ" sz="1100" dirty="0"/>
                        <a:t>“</a:t>
                      </a:r>
                      <a:r>
                        <a:rPr lang="en-NZ" sz="1100" dirty="0" err="1"/>
                        <a:t>aaa</a:t>
                      </a:r>
                      <a:r>
                        <a:rPr lang="en-NZ" sz="1100" dirty="0"/>
                        <a:t>”</a:t>
                      </a:r>
                    </a:p>
                  </a:txBody>
                  <a:tcPr marL="68580" marR="68580" marT="34290" marB="34290" anchor="ctr">
                    <a:solidFill>
                      <a:srgbClr val="F6ACAC"/>
                    </a:solidFill>
                  </a:tcPr>
                </a:tc>
                <a:tc>
                  <a:txBody>
                    <a:bodyPr/>
                    <a:lstStyle/>
                    <a:p>
                      <a:pPr algn="ctr"/>
                      <a:r>
                        <a:rPr lang="en-NZ" sz="1100" dirty="0"/>
                        <a:t>“</a:t>
                      </a:r>
                      <a:r>
                        <a:rPr lang="en-NZ" sz="1100" dirty="0" err="1"/>
                        <a:t>aaa</a:t>
                      </a:r>
                      <a:r>
                        <a:rPr lang="en-NZ" sz="1100" dirty="0"/>
                        <a:t>”</a:t>
                      </a:r>
                    </a:p>
                  </a:txBody>
                  <a:tcPr marL="68580" marR="68580" marT="34290" marB="34290" anchor="ctr">
                    <a:solidFill>
                      <a:srgbClr val="F6ACAC"/>
                    </a:solidFill>
                  </a:tcPr>
                </a:tc>
                <a:tc>
                  <a:txBody>
                    <a:bodyPr/>
                    <a:lstStyle/>
                    <a:p>
                      <a:pPr algn="ctr"/>
                      <a:r>
                        <a:rPr lang="en-NZ" sz="1100" dirty="0">
                          <a:hlinkClick r:id="rId4"/>
                        </a:rPr>
                        <a:t>“aaa@sina.com</a:t>
                      </a:r>
                      <a:r>
                        <a:rPr lang="en-NZ" sz="1100" dirty="0"/>
                        <a:t>”</a:t>
                      </a:r>
                    </a:p>
                  </a:txBody>
                  <a:tcPr marL="68580" marR="68580" marT="34290" marB="34290" anchor="ctr">
                    <a:solidFill>
                      <a:srgbClr val="F6ACAC"/>
                    </a:solidFill>
                  </a:tcPr>
                </a:tc>
                <a:tc>
                  <a:txBody>
                    <a:bodyPr/>
                    <a:lstStyle/>
                    <a:p>
                      <a:pPr algn="ctr"/>
                      <a:r>
                        <a:rPr lang="en-NZ" sz="1100" dirty="0"/>
                        <a:t>“123”</a:t>
                      </a:r>
                    </a:p>
                  </a:txBody>
                  <a:tcPr marL="68580" marR="68580" marT="34290" marB="34290" anchor="ctr">
                    <a:solidFill>
                      <a:srgbClr val="F6ACAC"/>
                    </a:solidFill>
                  </a:tcPr>
                </a:tc>
                <a:tc>
                  <a:txBody>
                    <a:bodyPr/>
                    <a:lstStyle/>
                    <a:p>
                      <a:pPr algn="ctr"/>
                      <a:r>
                        <a:rPr lang="en-NZ" sz="1100" dirty="0"/>
                        <a:t>“123”</a:t>
                      </a:r>
                    </a:p>
                  </a:txBody>
                  <a:tcPr marL="68580" marR="68580" marT="34290" marB="34290" anchor="ctr">
                    <a:solidFill>
                      <a:srgbClr val="F6ACAC"/>
                    </a:solidFill>
                  </a:tcPr>
                </a:tc>
                <a:tc>
                  <a:txBody>
                    <a:bodyPr/>
                    <a:lstStyle/>
                    <a:p>
                      <a:pPr algn="ctr"/>
                      <a:r>
                        <a:rPr lang="en-NZ" sz="1100" dirty="0"/>
                        <a:t>“Create successful!”</a:t>
                      </a:r>
                    </a:p>
                  </a:txBody>
                  <a:tcPr marL="68580" marR="68580" marT="34290" marB="34290" anchor="ctr">
                    <a:solidFill>
                      <a:srgbClr val="F6ACAC"/>
                    </a:solidFill>
                  </a:tcPr>
                </a:tc>
                <a:extLst>
                  <a:ext uri="{0D108BD9-81ED-4DB2-BD59-A6C34878D82A}">
                    <a16:rowId xmlns:a16="http://schemas.microsoft.com/office/drawing/2014/main" xmlns="" val="3738253535"/>
                  </a:ext>
                </a:extLst>
              </a:tr>
            </a:tbl>
          </a:graphicData>
        </a:graphic>
      </p:graphicFrame>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438918" y="1057881"/>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case</a:t>
            </a:r>
            <a:endParaRPr lang="en-NZ" sz="1500" dirty="0">
              <a:latin typeface="Fira Sans Extra Condensed Medium"/>
              <a:ea typeface="Fira Sans Extra Condensed Medium"/>
              <a:cs typeface="Fira Sans Extra Condensed Medium"/>
              <a:sym typeface="Fira Sans Extra Condensed Medium"/>
            </a:endParaRPr>
          </a:p>
        </p:txBody>
      </p:sp>
      <p:sp>
        <p:nvSpPr>
          <p:cNvPr id="114" name="Google Shape;209;p18">
            <a:extLst>
              <a:ext uri="{FF2B5EF4-FFF2-40B4-BE49-F238E27FC236}">
                <a16:creationId xmlns:a16="http://schemas.microsoft.com/office/drawing/2014/main" xmlns="" id="{B1E282F9-B073-4FB0-B27B-75CA8CAEFE74}"/>
              </a:ext>
            </a:extLst>
          </p:cNvPr>
          <p:cNvSpPr txBox="1">
            <a:spLocks/>
          </p:cNvSpPr>
          <p:nvPr/>
        </p:nvSpPr>
        <p:spPr>
          <a:xfrm>
            <a:off x="438918" y="2165812"/>
            <a:ext cx="1348318"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result</a:t>
            </a:r>
            <a:endParaRPr lang="en-NZ" sz="1500" dirty="0">
              <a:latin typeface="Fira Sans Extra Condensed Medium"/>
              <a:ea typeface="Fira Sans Extra Condensed Medium"/>
              <a:cs typeface="Fira Sans Extra Condensed Medium"/>
              <a:sym typeface="Fira Sans Extra Condensed Medium"/>
            </a:endParaRPr>
          </a:p>
        </p:txBody>
      </p:sp>
      <p:sp>
        <p:nvSpPr>
          <p:cNvPr id="115" name="Google Shape;209;p18">
            <a:extLst>
              <a:ext uri="{FF2B5EF4-FFF2-40B4-BE49-F238E27FC236}">
                <a16:creationId xmlns:a16="http://schemas.microsoft.com/office/drawing/2014/main" xmlns="" id="{7CC8124A-03E4-E7D7-1628-5A5942EE7664}"/>
              </a:ext>
            </a:extLst>
          </p:cNvPr>
          <p:cNvSpPr txBox="1">
            <a:spLocks/>
          </p:cNvSpPr>
          <p:nvPr/>
        </p:nvSpPr>
        <p:spPr>
          <a:xfrm>
            <a:off x="438918" y="3537868"/>
            <a:ext cx="1436641"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method</a:t>
            </a:r>
            <a:endParaRPr lang="en-NZ" sz="1500" dirty="0">
              <a:latin typeface="Fira Sans Extra Condensed Medium"/>
              <a:ea typeface="Fira Sans Extra Condensed Medium"/>
              <a:cs typeface="Fira Sans Extra Condensed Medium"/>
              <a:sym typeface="Fira Sans Extra Condensed Medium"/>
            </a:endParaRPr>
          </a:p>
        </p:txBody>
      </p:sp>
      <p:sp>
        <p:nvSpPr>
          <p:cNvPr id="10"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28040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09;p18">
            <a:extLst>
              <a:ext uri="{FF2B5EF4-FFF2-40B4-BE49-F238E27FC236}">
                <a16:creationId xmlns:a16="http://schemas.microsoft.com/office/drawing/2014/main" xmlns="" id="{B9BC1768-C1C7-BE9D-13F1-2C999ACC376B}"/>
              </a:ext>
            </a:extLst>
          </p:cNvPr>
          <p:cNvSpPr txBox="1">
            <a:spLocks/>
          </p:cNvSpPr>
          <p:nvPr/>
        </p:nvSpPr>
        <p:spPr>
          <a:xfrm>
            <a:off x="264718" y="698972"/>
            <a:ext cx="5694469"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Create account functionality - </a:t>
            </a:r>
            <a:r>
              <a:rPr lang="en-NZ" sz="1800" b="1" dirty="0">
                <a:latin typeface="Fira Sans Extra Condensed Medium"/>
                <a:ea typeface="Fira Sans Extra Condensed Medium"/>
                <a:cs typeface="Fira Sans Extra Condensed Medium"/>
                <a:sym typeface="Fira Sans Extra Condensed Medium"/>
              </a:rPr>
              <a:t>Empty Field</a:t>
            </a:r>
          </a:p>
        </p:txBody>
      </p:sp>
      <p:graphicFrame>
        <p:nvGraphicFramePr>
          <p:cNvPr id="112" name="Table 111">
            <a:extLst>
              <a:ext uri="{FF2B5EF4-FFF2-40B4-BE49-F238E27FC236}">
                <a16:creationId xmlns:a16="http://schemas.microsoft.com/office/drawing/2014/main" xmlns="" id="{2746C54B-D7FA-73A8-4E83-2160125DE2DE}"/>
              </a:ext>
            </a:extLst>
          </p:cNvPr>
          <p:cNvGraphicFramePr>
            <a:graphicFrameLocks noGrp="1"/>
          </p:cNvGraphicFramePr>
          <p:nvPr>
            <p:extLst/>
          </p:nvPr>
        </p:nvGraphicFramePr>
        <p:xfrm>
          <a:off x="362370" y="1356016"/>
          <a:ext cx="8437670" cy="1875413"/>
        </p:xfrm>
        <a:graphic>
          <a:graphicData uri="http://schemas.openxmlformats.org/drawingml/2006/table">
            <a:tbl>
              <a:tblPr firstRow="1" bandRow="1">
                <a:tableStyleId>{5C22544A-7EE6-4342-B048-85BDC9FD1C3A}</a:tableStyleId>
              </a:tblPr>
              <a:tblGrid>
                <a:gridCol w="1387187">
                  <a:extLst>
                    <a:ext uri="{9D8B030D-6E8A-4147-A177-3AD203B41FA5}">
                      <a16:colId xmlns:a16="http://schemas.microsoft.com/office/drawing/2014/main" xmlns="" val="3721334497"/>
                    </a:ext>
                  </a:extLst>
                </a:gridCol>
                <a:gridCol w="1179368">
                  <a:extLst>
                    <a:ext uri="{9D8B030D-6E8A-4147-A177-3AD203B41FA5}">
                      <a16:colId xmlns:a16="http://schemas.microsoft.com/office/drawing/2014/main" xmlns="" val="3948854369"/>
                    </a:ext>
                  </a:extLst>
                </a:gridCol>
                <a:gridCol w="1381991">
                  <a:extLst>
                    <a:ext uri="{9D8B030D-6E8A-4147-A177-3AD203B41FA5}">
                      <a16:colId xmlns:a16="http://schemas.microsoft.com/office/drawing/2014/main" xmlns="" val="206830882"/>
                    </a:ext>
                  </a:extLst>
                </a:gridCol>
                <a:gridCol w="909205">
                  <a:extLst>
                    <a:ext uri="{9D8B030D-6E8A-4147-A177-3AD203B41FA5}">
                      <a16:colId xmlns:a16="http://schemas.microsoft.com/office/drawing/2014/main" xmlns="" val="1252816444"/>
                    </a:ext>
                  </a:extLst>
                </a:gridCol>
                <a:gridCol w="1735282">
                  <a:extLst>
                    <a:ext uri="{9D8B030D-6E8A-4147-A177-3AD203B41FA5}">
                      <a16:colId xmlns:a16="http://schemas.microsoft.com/office/drawing/2014/main" xmlns="" val="1824472556"/>
                    </a:ext>
                  </a:extLst>
                </a:gridCol>
                <a:gridCol w="1844637">
                  <a:extLst>
                    <a:ext uri="{9D8B030D-6E8A-4147-A177-3AD203B41FA5}">
                      <a16:colId xmlns:a16="http://schemas.microsoft.com/office/drawing/2014/main" xmlns="" val="2943376178"/>
                    </a:ext>
                  </a:extLst>
                </a:gridCol>
              </a:tblGrid>
              <a:tr h="382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100" dirty="0"/>
                        <a:t>Household name</a:t>
                      </a:r>
                    </a:p>
                  </a:txBody>
                  <a:tcPr marL="68580" marR="68580" marT="34290" marB="34290" anchor="ctr">
                    <a:solidFill>
                      <a:srgbClr val="9F335C"/>
                    </a:solidFill>
                  </a:tcPr>
                </a:tc>
                <a:tc>
                  <a:txBody>
                    <a:bodyPr/>
                    <a:lstStyle/>
                    <a:p>
                      <a:pPr algn="ctr"/>
                      <a:r>
                        <a:rPr lang="en-NZ" sz="1100" dirty="0"/>
                        <a:t>Creator name</a:t>
                      </a:r>
                    </a:p>
                  </a:txBody>
                  <a:tcPr marL="68580" marR="68580" marT="34290" marB="34290" anchor="ctr">
                    <a:solidFill>
                      <a:srgbClr val="9F335C"/>
                    </a:solidFill>
                  </a:tcPr>
                </a:tc>
                <a:tc>
                  <a:txBody>
                    <a:bodyPr/>
                    <a:lstStyle/>
                    <a:p>
                      <a:pPr algn="ctr"/>
                      <a:r>
                        <a:rPr lang="en-NZ" sz="1100" dirty="0"/>
                        <a:t>Email</a:t>
                      </a:r>
                    </a:p>
                  </a:txBody>
                  <a:tcPr marL="68580" marR="68580" marT="34290" marB="34290" anchor="ctr">
                    <a:solidFill>
                      <a:srgbClr val="9F335C"/>
                    </a:solidFill>
                  </a:tcPr>
                </a:tc>
                <a:tc>
                  <a:txBody>
                    <a:bodyPr/>
                    <a:lstStyle/>
                    <a:p>
                      <a:pPr algn="ctr"/>
                      <a:r>
                        <a:rPr lang="en-NZ" sz="1100" dirty="0"/>
                        <a:t>Password</a:t>
                      </a:r>
                    </a:p>
                  </a:txBody>
                  <a:tcPr marL="68580" marR="68580" marT="34290" marB="34290" anchor="ctr">
                    <a:solidFill>
                      <a:srgbClr val="9F335C"/>
                    </a:solidFill>
                  </a:tcPr>
                </a:tc>
                <a:tc>
                  <a:txBody>
                    <a:bodyPr/>
                    <a:lstStyle/>
                    <a:p>
                      <a:pPr algn="ctr"/>
                      <a:r>
                        <a:rPr lang="en-NZ" sz="1100" dirty="0"/>
                        <a:t>Confirm password</a:t>
                      </a:r>
                    </a:p>
                  </a:txBody>
                  <a:tcPr marL="68580" marR="68580" marT="34290" marB="34290" anchor="ctr">
                    <a:solidFill>
                      <a:srgbClr val="9F335C"/>
                    </a:solidFill>
                  </a:tcPr>
                </a:tc>
                <a:tc>
                  <a:txBody>
                    <a:bodyPr/>
                    <a:lstStyle/>
                    <a:p>
                      <a:pPr algn="ctr"/>
                      <a:r>
                        <a:rPr lang="en-NZ" sz="1400" dirty="0">
                          <a:solidFill>
                            <a:srgbClr val="FFFFFF"/>
                          </a:solidFill>
                          <a:latin typeface="+mn-lt"/>
                          <a:ea typeface="Fira Sans"/>
                          <a:cs typeface="Arial" panose="020B0604020202020204" pitchFamily="34" charset="0"/>
                          <a:sym typeface="Fira Sans"/>
                        </a:rPr>
                        <a:t>Error</a:t>
                      </a:r>
                      <a:r>
                        <a:rPr lang="en" sz="1400" dirty="0">
                          <a:solidFill>
                            <a:srgbClr val="FFFFFF"/>
                          </a:solidFill>
                          <a:latin typeface="Fira Sans"/>
                          <a:ea typeface="Fira Sans"/>
                          <a:cs typeface="Arial" panose="020B0604020202020204" pitchFamily="34" charset="0"/>
                          <a:sym typeface="Fira Sans"/>
                        </a:rPr>
                        <a:t>  </a:t>
                      </a:r>
                      <a:r>
                        <a:rPr lang="en" sz="1400" dirty="0">
                          <a:solidFill>
                            <a:srgbClr val="FFFFFF"/>
                          </a:solidFill>
                          <a:latin typeface="+mn-lt"/>
                          <a:ea typeface="Fira Sans"/>
                          <a:cs typeface="Arial" panose="020B0604020202020204" pitchFamily="34" charset="0"/>
                          <a:sym typeface="Fira Sans"/>
                        </a:rPr>
                        <a:t>message</a:t>
                      </a:r>
                      <a:endParaRPr lang="en-NZ" sz="1100" dirty="0">
                        <a:latin typeface="+mn-lt"/>
                      </a:endParaRPr>
                    </a:p>
                  </a:txBody>
                  <a:tcPr marL="68580" marR="68580" marT="34290" marB="34290" anchor="ctr">
                    <a:solidFill>
                      <a:srgbClr val="9F335C"/>
                    </a:solidFill>
                  </a:tcPr>
                </a:tc>
                <a:extLst>
                  <a:ext uri="{0D108BD9-81ED-4DB2-BD59-A6C34878D82A}">
                    <a16:rowId xmlns:a16="http://schemas.microsoft.com/office/drawing/2014/main" xmlns="" val="1413899154"/>
                  </a:ext>
                </a:extLst>
              </a:tr>
              <a:tr h="298605">
                <a:tc>
                  <a:txBody>
                    <a:bodyPr/>
                    <a:lstStyle/>
                    <a:p>
                      <a:pPr algn="ctr"/>
                      <a:r>
                        <a:rPr lang="en-NZ" sz="1100" dirty="0"/>
                        <a:t>“”</a:t>
                      </a:r>
                    </a:p>
                  </a:txBody>
                  <a:tcPr marL="68580" marR="68580" marT="34290" marB="34290" anchor="ctr">
                    <a:solidFill>
                      <a:srgbClr val="D9B5E9"/>
                    </a:solidFill>
                  </a:tcPr>
                </a:tc>
                <a:tc>
                  <a:txBody>
                    <a:bodyPr/>
                    <a:lstStyle/>
                    <a:p>
                      <a:pPr algn="ctr"/>
                      <a:r>
                        <a:rPr lang="en-NZ" sz="1100" dirty="0"/>
                        <a:t>“</a:t>
                      </a:r>
                      <a:r>
                        <a:rPr lang="en-NZ" sz="1100" dirty="0" err="1"/>
                        <a:t>aaa</a:t>
                      </a:r>
                      <a:r>
                        <a:rPr lang="en-NZ" sz="1100" dirty="0"/>
                        <a:t>”</a:t>
                      </a:r>
                    </a:p>
                  </a:txBody>
                  <a:tcPr marL="68580" marR="68580" marT="34290" marB="34290" anchor="ctr">
                    <a:solidFill>
                      <a:srgbClr val="D9B5E9"/>
                    </a:solidFill>
                  </a:tcPr>
                </a:tc>
                <a:tc>
                  <a:txBody>
                    <a:bodyPr/>
                    <a:lstStyle/>
                    <a:p>
                      <a:pPr algn="ctr"/>
                      <a:r>
                        <a:rPr lang="en-NZ" sz="1100" dirty="0">
                          <a:hlinkClick r:id="rId3"/>
                        </a:rPr>
                        <a:t>“aaa@sina.com</a:t>
                      </a:r>
                      <a:r>
                        <a:rPr lang="en-NZ" sz="1100" dirty="0"/>
                        <a:t>”</a:t>
                      </a:r>
                    </a:p>
                  </a:txBody>
                  <a:tcPr marL="68580" marR="68580" marT="34290" marB="34290" anchor="ctr">
                    <a:solidFill>
                      <a:srgbClr val="D9B5E9"/>
                    </a:solidFill>
                  </a:tcPr>
                </a:tc>
                <a:tc>
                  <a:txBody>
                    <a:bodyPr/>
                    <a:lstStyle/>
                    <a:p>
                      <a:pPr algn="ctr"/>
                      <a:r>
                        <a:rPr lang="en-NZ" sz="1100" dirty="0"/>
                        <a:t>“123”</a:t>
                      </a:r>
                    </a:p>
                  </a:txBody>
                  <a:tcPr marL="68580" marR="68580" marT="34290" marB="34290" anchor="ctr">
                    <a:solidFill>
                      <a:srgbClr val="D9B5E9"/>
                    </a:solidFill>
                  </a:tcPr>
                </a:tc>
                <a:tc>
                  <a:txBody>
                    <a:bodyPr/>
                    <a:lstStyle/>
                    <a:p>
                      <a:pPr algn="ctr"/>
                      <a:r>
                        <a:rPr lang="en-NZ" sz="1100" dirty="0"/>
                        <a:t>“123”</a:t>
                      </a:r>
                    </a:p>
                  </a:txBody>
                  <a:tcPr marL="68580" marR="68580" marT="34290" marB="34290" anchor="ctr">
                    <a:solidFill>
                      <a:srgbClr val="D9B5E9"/>
                    </a:solidFill>
                  </a:tcPr>
                </a:tc>
                <a:tc rowSpan="5">
                  <a:txBody>
                    <a:bodyPr/>
                    <a:lstStyle/>
                    <a:p>
                      <a:pPr algn="ctr"/>
                      <a:r>
                        <a:rPr lang="en-NZ" sz="1100" dirty="0"/>
                        <a:t>“Please fill in all the fields!”</a:t>
                      </a:r>
                    </a:p>
                  </a:txBody>
                  <a:tcPr marL="68580" marR="68580" marT="34290" marB="34290" anchor="ctr">
                    <a:solidFill>
                      <a:srgbClr val="D9B5E9"/>
                    </a:solidFill>
                  </a:tcPr>
                </a:tc>
                <a:extLst>
                  <a:ext uri="{0D108BD9-81ED-4DB2-BD59-A6C34878D82A}">
                    <a16:rowId xmlns:a16="http://schemas.microsoft.com/office/drawing/2014/main" xmlns="" val="3738253535"/>
                  </a:ext>
                </a:extLst>
              </a:tr>
              <a:tr h="298605">
                <a:tc>
                  <a:txBody>
                    <a:bodyPr/>
                    <a:lstStyle/>
                    <a:p>
                      <a:pPr algn="ctr"/>
                      <a:r>
                        <a:rPr lang="en-NZ" sz="1100" dirty="0"/>
                        <a:t>“</a:t>
                      </a:r>
                      <a:r>
                        <a:rPr lang="en-NZ" sz="1100" dirty="0" err="1"/>
                        <a:t>aaa</a:t>
                      </a:r>
                      <a:r>
                        <a:rPr lang="en-NZ" sz="1100" dirty="0"/>
                        <a:t>”</a:t>
                      </a:r>
                    </a:p>
                  </a:txBody>
                  <a:tcPr marL="68580" marR="68580" marT="34290" marB="34290" anchor="ctr">
                    <a:solidFill>
                      <a:srgbClr val="EFD8F4"/>
                    </a:solidFill>
                  </a:tcPr>
                </a:tc>
                <a:tc>
                  <a:txBody>
                    <a:bodyPr/>
                    <a:lstStyle/>
                    <a:p>
                      <a:pPr algn="ctr"/>
                      <a:r>
                        <a:rPr lang="en-NZ" sz="1100" dirty="0"/>
                        <a:t>“”</a:t>
                      </a:r>
                    </a:p>
                  </a:txBody>
                  <a:tcPr marL="68580" marR="68580" marT="34290" marB="34290" anchor="ctr">
                    <a:solidFill>
                      <a:srgbClr val="EFD8F4"/>
                    </a:solidFill>
                  </a:tcPr>
                </a:tc>
                <a:tc>
                  <a:txBody>
                    <a:bodyPr/>
                    <a:lstStyle/>
                    <a:p>
                      <a:pPr algn="ctr"/>
                      <a:r>
                        <a:rPr lang="en-NZ" sz="1100" dirty="0">
                          <a:hlinkClick r:id="rId3"/>
                        </a:rPr>
                        <a:t>“aaa@sina.com</a:t>
                      </a:r>
                      <a:r>
                        <a:rPr lang="en-NZ" sz="1100" dirty="0"/>
                        <a:t>”</a:t>
                      </a:r>
                    </a:p>
                  </a:txBody>
                  <a:tcPr marL="68580" marR="68580" marT="34290" marB="34290" anchor="ctr">
                    <a:solidFill>
                      <a:srgbClr val="EFD8F4"/>
                    </a:solidFill>
                  </a:tcPr>
                </a:tc>
                <a:tc>
                  <a:txBody>
                    <a:bodyPr/>
                    <a:lstStyle/>
                    <a:p>
                      <a:pPr algn="ctr"/>
                      <a:r>
                        <a:rPr lang="en-NZ" sz="1100" dirty="0"/>
                        <a:t>“123”</a:t>
                      </a:r>
                    </a:p>
                  </a:txBody>
                  <a:tcPr marL="68580" marR="68580" marT="34290" marB="34290" anchor="ctr">
                    <a:solidFill>
                      <a:srgbClr val="EFD8F4"/>
                    </a:solidFill>
                  </a:tcPr>
                </a:tc>
                <a:tc>
                  <a:txBody>
                    <a:bodyPr/>
                    <a:lstStyle/>
                    <a:p>
                      <a:pPr algn="ctr"/>
                      <a:r>
                        <a:rPr lang="en-NZ" sz="1100" dirty="0"/>
                        <a:t>“123”</a:t>
                      </a:r>
                    </a:p>
                  </a:txBody>
                  <a:tcPr marL="68580" marR="68580" marT="34290" marB="34290" anchor="ctr">
                    <a:solidFill>
                      <a:srgbClr val="EFD8F4"/>
                    </a:solidFill>
                  </a:tcPr>
                </a:tc>
                <a:tc vMerge="1">
                  <a:txBody>
                    <a:bodyPr/>
                    <a:lstStyle/>
                    <a:p>
                      <a:pPr algn="ctr"/>
                      <a:endParaRPr lang="en-NZ" dirty="0"/>
                    </a:p>
                  </a:txBody>
                  <a:tcPr anchor="ctr">
                    <a:solidFill>
                      <a:srgbClr val="E5BDED"/>
                    </a:solidFill>
                  </a:tcPr>
                </a:tc>
                <a:extLst>
                  <a:ext uri="{0D108BD9-81ED-4DB2-BD59-A6C34878D82A}">
                    <a16:rowId xmlns:a16="http://schemas.microsoft.com/office/drawing/2014/main" xmlns="" val="3599452085"/>
                  </a:ext>
                </a:extLst>
              </a:tr>
              <a:tr h="298605">
                <a:tc>
                  <a:txBody>
                    <a:bodyPr/>
                    <a:lstStyle/>
                    <a:p>
                      <a:pPr algn="ctr"/>
                      <a:r>
                        <a:rPr lang="en-NZ" sz="1100" dirty="0"/>
                        <a:t>“</a:t>
                      </a:r>
                      <a:r>
                        <a:rPr lang="en-NZ" sz="1100" dirty="0" err="1"/>
                        <a:t>aaa</a:t>
                      </a:r>
                      <a:r>
                        <a:rPr lang="en-NZ" sz="1100" dirty="0"/>
                        <a:t>”</a:t>
                      </a:r>
                    </a:p>
                  </a:txBody>
                  <a:tcPr marL="68580" marR="68580" marT="34290" marB="34290" anchor="ctr">
                    <a:solidFill>
                      <a:srgbClr val="D9B5E9"/>
                    </a:solidFill>
                  </a:tcPr>
                </a:tc>
                <a:tc>
                  <a:txBody>
                    <a:bodyPr/>
                    <a:lstStyle/>
                    <a:p>
                      <a:pPr algn="ctr"/>
                      <a:r>
                        <a:rPr lang="en-NZ" sz="1100" dirty="0"/>
                        <a:t>“</a:t>
                      </a:r>
                      <a:r>
                        <a:rPr lang="en-NZ" sz="1100" dirty="0" err="1"/>
                        <a:t>aaa</a:t>
                      </a:r>
                      <a:r>
                        <a:rPr lang="en-NZ" sz="1100" dirty="0"/>
                        <a:t>”</a:t>
                      </a:r>
                    </a:p>
                  </a:txBody>
                  <a:tcPr marL="68580" marR="68580" marT="34290" marB="34290" anchor="ctr">
                    <a:solidFill>
                      <a:srgbClr val="D9B5E9"/>
                    </a:solidFill>
                  </a:tcPr>
                </a:tc>
                <a:tc>
                  <a:txBody>
                    <a:bodyPr/>
                    <a:lstStyle/>
                    <a:p>
                      <a:pPr algn="ctr"/>
                      <a:r>
                        <a:rPr lang="en-NZ" sz="1100" dirty="0"/>
                        <a:t>“”</a:t>
                      </a:r>
                    </a:p>
                  </a:txBody>
                  <a:tcPr marL="68580" marR="68580" marT="34290" marB="34290" anchor="ctr">
                    <a:solidFill>
                      <a:srgbClr val="D9B5E9"/>
                    </a:solidFill>
                  </a:tcPr>
                </a:tc>
                <a:tc>
                  <a:txBody>
                    <a:bodyPr/>
                    <a:lstStyle/>
                    <a:p>
                      <a:pPr algn="ctr"/>
                      <a:r>
                        <a:rPr lang="en-NZ" sz="1100" dirty="0"/>
                        <a:t>“123”</a:t>
                      </a:r>
                    </a:p>
                  </a:txBody>
                  <a:tcPr marL="68580" marR="68580" marT="34290" marB="34290" anchor="ctr">
                    <a:solidFill>
                      <a:srgbClr val="D9B5E9"/>
                    </a:solidFill>
                  </a:tcPr>
                </a:tc>
                <a:tc>
                  <a:txBody>
                    <a:bodyPr/>
                    <a:lstStyle/>
                    <a:p>
                      <a:pPr algn="ctr"/>
                      <a:r>
                        <a:rPr lang="en-NZ" sz="1100" dirty="0"/>
                        <a:t>“123”</a:t>
                      </a:r>
                    </a:p>
                  </a:txBody>
                  <a:tcPr marL="68580" marR="68580" marT="34290" marB="34290" anchor="ctr">
                    <a:solidFill>
                      <a:srgbClr val="D9B5E9"/>
                    </a:solidFill>
                  </a:tcPr>
                </a:tc>
                <a:tc vMerge="1">
                  <a:txBody>
                    <a:bodyPr/>
                    <a:lstStyle/>
                    <a:p>
                      <a:pPr algn="ctr"/>
                      <a:endParaRPr lang="en-NZ" dirty="0"/>
                    </a:p>
                  </a:txBody>
                  <a:tcPr anchor="ctr">
                    <a:solidFill>
                      <a:srgbClr val="E5BDED"/>
                    </a:solidFill>
                  </a:tcPr>
                </a:tc>
                <a:extLst>
                  <a:ext uri="{0D108BD9-81ED-4DB2-BD59-A6C34878D82A}">
                    <a16:rowId xmlns:a16="http://schemas.microsoft.com/office/drawing/2014/main" xmlns="" val="4118788706"/>
                  </a:ext>
                </a:extLst>
              </a:tr>
              <a:tr h="298605">
                <a:tc>
                  <a:txBody>
                    <a:bodyPr/>
                    <a:lstStyle/>
                    <a:p>
                      <a:pPr algn="ctr"/>
                      <a:r>
                        <a:rPr lang="en-NZ" sz="1100" dirty="0"/>
                        <a:t>“</a:t>
                      </a:r>
                      <a:r>
                        <a:rPr lang="en-NZ" sz="1100" dirty="0" err="1"/>
                        <a:t>aaa</a:t>
                      </a:r>
                      <a:r>
                        <a:rPr lang="en-NZ" sz="1100" dirty="0"/>
                        <a:t>”</a:t>
                      </a:r>
                    </a:p>
                  </a:txBody>
                  <a:tcPr marL="68580" marR="68580" marT="34290" marB="34290" anchor="ctr">
                    <a:solidFill>
                      <a:srgbClr val="EFD8F4"/>
                    </a:solidFill>
                  </a:tcPr>
                </a:tc>
                <a:tc>
                  <a:txBody>
                    <a:bodyPr/>
                    <a:lstStyle/>
                    <a:p>
                      <a:pPr algn="ctr"/>
                      <a:r>
                        <a:rPr lang="en-NZ" sz="1100" dirty="0"/>
                        <a:t>“</a:t>
                      </a:r>
                      <a:r>
                        <a:rPr lang="en-NZ" sz="1100" dirty="0" err="1"/>
                        <a:t>aaa</a:t>
                      </a:r>
                      <a:r>
                        <a:rPr lang="en-NZ" sz="1100" dirty="0"/>
                        <a:t>”</a:t>
                      </a:r>
                    </a:p>
                  </a:txBody>
                  <a:tcPr marL="68580" marR="68580" marT="34290" marB="34290" anchor="ctr">
                    <a:solidFill>
                      <a:srgbClr val="EFD8F4"/>
                    </a:solidFill>
                  </a:tcPr>
                </a:tc>
                <a:tc>
                  <a:txBody>
                    <a:bodyPr/>
                    <a:lstStyle/>
                    <a:p>
                      <a:pPr algn="ctr"/>
                      <a:r>
                        <a:rPr lang="en-NZ" sz="1100" dirty="0">
                          <a:hlinkClick r:id="rId3"/>
                        </a:rPr>
                        <a:t>“aaa@sina.com</a:t>
                      </a:r>
                      <a:r>
                        <a:rPr lang="en-NZ" sz="1100" dirty="0"/>
                        <a:t>”</a:t>
                      </a:r>
                    </a:p>
                  </a:txBody>
                  <a:tcPr marL="68580" marR="68580" marT="34290" marB="34290" anchor="ctr">
                    <a:solidFill>
                      <a:srgbClr val="EFD8F4"/>
                    </a:solidFill>
                  </a:tcPr>
                </a:tc>
                <a:tc>
                  <a:txBody>
                    <a:bodyPr/>
                    <a:lstStyle/>
                    <a:p>
                      <a:pPr algn="ctr"/>
                      <a:r>
                        <a:rPr lang="en-NZ" sz="1100" dirty="0"/>
                        <a:t>“”</a:t>
                      </a:r>
                    </a:p>
                  </a:txBody>
                  <a:tcPr marL="68580" marR="68580" marT="34290" marB="34290" anchor="ctr">
                    <a:solidFill>
                      <a:srgbClr val="EFD8F4"/>
                    </a:solidFill>
                  </a:tcPr>
                </a:tc>
                <a:tc>
                  <a:txBody>
                    <a:bodyPr/>
                    <a:lstStyle/>
                    <a:p>
                      <a:pPr algn="ctr"/>
                      <a:r>
                        <a:rPr lang="en-NZ" sz="1100" dirty="0"/>
                        <a:t>“123”</a:t>
                      </a:r>
                    </a:p>
                  </a:txBody>
                  <a:tcPr marL="68580" marR="68580" marT="34290" marB="34290" anchor="ctr">
                    <a:solidFill>
                      <a:srgbClr val="EFD8F4"/>
                    </a:solidFill>
                  </a:tcPr>
                </a:tc>
                <a:tc vMerge="1">
                  <a:txBody>
                    <a:bodyPr/>
                    <a:lstStyle/>
                    <a:p>
                      <a:pPr algn="ctr"/>
                      <a:endParaRPr lang="en-NZ" dirty="0"/>
                    </a:p>
                  </a:txBody>
                  <a:tcPr anchor="ctr">
                    <a:solidFill>
                      <a:srgbClr val="E5BDED"/>
                    </a:solidFill>
                  </a:tcPr>
                </a:tc>
                <a:extLst>
                  <a:ext uri="{0D108BD9-81ED-4DB2-BD59-A6C34878D82A}">
                    <a16:rowId xmlns:a16="http://schemas.microsoft.com/office/drawing/2014/main" xmlns="" val="963644"/>
                  </a:ext>
                </a:extLst>
              </a:tr>
              <a:tr h="298605">
                <a:tc>
                  <a:txBody>
                    <a:bodyPr/>
                    <a:lstStyle/>
                    <a:p>
                      <a:pPr algn="ctr"/>
                      <a:r>
                        <a:rPr lang="en-NZ" sz="1100" dirty="0"/>
                        <a:t>“</a:t>
                      </a:r>
                      <a:r>
                        <a:rPr lang="en-NZ" sz="1100" dirty="0" err="1"/>
                        <a:t>aaa</a:t>
                      </a:r>
                      <a:r>
                        <a:rPr lang="en-NZ" sz="1100" dirty="0"/>
                        <a:t>”</a:t>
                      </a:r>
                    </a:p>
                  </a:txBody>
                  <a:tcPr marL="68580" marR="68580" marT="34290" marB="34290" anchor="ctr">
                    <a:solidFill>
                      <a:srgbClr val="D9B5E9"/>
                    </a:solidFill>
                  </a:tcPr>
                </a:tc>
                <a:tc>
                  <a:txBody>
                    <a:bodyPr/>
                    <a:lstStyle/>
                    <a:p>
                      <a:pPr algn="ctr"/>
                      <a:r>
                        <a:rPr lang="en-NZ" sz="1100" dirty="0"/>
                        <a:t>“</a:t>
                      </a:r>
                      <a:r>
                        <a:rPr lang="en-NZ" sz="1100" dirty="0" err="1"/>
                        <a:t>aaa</a:t>
                      </a:r>
                      <a:r>
                        <a:rPr lang="en-NZ" sz="1100" dirty="0"/>
                        <a:t>”</a:t>
                      </a:r>
                    </a:p>
                  </a:txBody>
                  <a:tcPr marL="68580" marR="68580" marT="34290" marB="34290" anchor="ctr">
                    <a:solidFill>
                      <a:srgbClr val="D9B5E9"/>
                    </a:solidFill>
                  </a:tcPr>
                </a:tc>
                <a:tc>
                  <a:txBody>
                    <a:bodyPr/>
                    <a:lstStyle/>
                    <a:p>
                      <a:pPr algn="ctr"/>
                      <a:r>
                        <a:rPr lang="en-NZ" sz="1100" dirty="0">
                          <a:hlinkClick r:id="rId3"/>
                        </a:rPr>
                        <a:t>“aaa@sina.com</a:t>
                      </a:r>
                      <a:r>
                        <a:rPr lang="en-NZ" sz="1100" dirty="0"/>
                        <a:t>”</a:t>
                      </a:r>
                    </a:p>
                  </a:txBody>
                  <a:tcPr marL="68580" marR="68580" marT="34290" marB="34290" anchor="ctr">
                    <a:solidFill>
                      <a:srgbClr val="D9B5E9"/>
                    </a:solidFill>
                  </a:tcPr>
                </a:tc>
                <a:tc>
                  <a:txBody>
                    <a:bodyPr/>
                    <a:lstStyle/>
                    <a:p>
                      <a:pPr algn="ctr"/>
                      <a:r>
                        <a:rPr lang="en-NZ" sz="1100" dirty="0"/>
                        <a:t>“123”</a:t>
                      </a:r>
                    </a:p>
                  </a:txBody>
                  <a:tcPr marL="68580" marR="68580" marT="34290" marB="34290" anchor="ctr">
                    <a:solidFill>
                      <a:srgbClr val="D9B5E9"/>
                    </a:solidFill>
                  </a:tcPr>
                </a:tc>
                <a:tc>
                  <a:txBody>
                    <a:bodyPr/>
                    <a:lstStyle/>
                    <a:p>
                      <a:pPr algn="ctr"/>
                      <a:r>
                        <a:rPr lang="en-NZ" sz="1100" dirty="0"/>
                        <a:t>“”</a:t>
                      </a:r>
                    </a:p>
                  </a:txBody>
                  <a:tcPr marL="68580" marR="68580" marT="34290" marB="34290" anchor="ctr">
                    <a:solidFill>
                      <a:srgbClr val="D9B5E9"/>
                    </a:solidFill>
                  </a:tcPr>
                </a:tc>
                <a:tc vMerge="1">
                  <a:txBody>
                    <a:bodyPr/>
                    <a:lstStyle/>
                    <a:p>
                      <a:pPr algn="ctr"/>
                      <a:endParaRPr lang="en-NZ" dirty="0"/>
                    </a:p>
                  </a:txBody>
                  <a:tcPr anchor="ctr">
                    <a:solidFill>
                      <a:srgbClr val="E5BDED"/>
                    </a:solidFill>
                  </a:tcPr>
                </a:tc>
                <a:extLst>
                  <a:ext uri="{0D108BD9-81ED-4DB2-BD59-A6C34878D82A}">
                    <a16:rowId xmlns:a16="http://schemas.microsoft.com/office/drawing/2014/main" xmlns="" val="3991606434"/>
                  </a:ext>
                </a:extLst>
              </a:tr>
            </a:tbl>
          </a:graphicData>
        </a:graphic>
      </p:graphicFrame>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444119" y="1011124"/>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case</a:t>
            </a:r>
            <a:endParaRPr lang="en-NZ" sz="1500" dirty="0">
              <a:latin typeface="Fira Sans Extra Condensed Medium"/>
              <a:ea typeface="Fira Sans Extra Condensed Medium"/>
              <a:cs typeface="Fira Sans Extra Condensed Medium"/>
              <a:sym typeface="Fira Sans Extra Condensed Medium"/>
            </a:endParaRPr>
          </a:p>
        </p:txBody>
      </p:sp>
      <p:pic>
        <p:nvPicPr>
          <p:cNvPr id="2" name="Picture 1" descr="A close-up of text&#10;&#10;Description automatically generated">
            <a:extLst>
              <a:ext uri="{FF2B5EF4-FFF2-40B4-BE49-F238E27FC236}">
                <a16:creationId xmlns:a16="http://schemas.microsoft.com/office/drawing/2014/main" xmlns="" id="{4D5878B3-E4DA-4ECE-42A4-0D0285A324B9}"/>
              </a:ext>
            </a:extLst>
          </p:cNvPr>
          <p:cNvPicPr>
            <a:picLocks noChangeAspect="1"/>
          </p:cNvPicPr>
          <p:nvPr/>
        </p:nvPicPr>
        <p:blipFill rotWithShape="1">
          <a:blip r:embed="rId4">
            <a:extLst>
              <a:ext uri="{28A0092B-C50C-407E-A947-70E740481C1C}">
                <a14:useLocalDpi xmlns:a14="http://schemas.microsoft.com/office/drawing/2010/main" val="0"/>
              </a:ext>
            </a:extLst>
          </a:blip>
          <a:srcRect l="868" t="4068" r="73579" b="55657"/>
          <a:stretch/>
        </p:blipFill>
        <p:spPr>
          <a:xfrm>
            <a:off x="409128" y="3540712"/>
            <a:ext cx="2905576" cy="1517840"/>
          </a:xfrm>
          <a:prstGeom prst="rect">
            <a:avLst/>
          </a:prstGeom>
        </p:spPr>
      </p:pic>
      <p:sp>
        <p:nvSpPr>
          <p:cNvPr id="3" name="Google Shape;209;p18">
            <a:extLst>
              <a:ext uri="{FF2B5EF4-FFF2-40B4-BE49-F238E27FC236}">
                <a16:creationId xmlns:a16="http://schemas.microsoft.com/office/drawing/2014/main" xmlns="" id="{7291256C-68F1-FD87-1E3C-108EADD79B6C}"/>
              </a:ext>
            </a:extLst>
          </p:cNvPr>
          <p:cNvSpPr txBox="1">
            <a:spLocks/>
          </p:cNvSpPr>
          <p:nvPr/>
        </p:nvSpPr>
        <p:spPr>
          <a:xfrm>
            <a:off x="381773" y="3215420"/>
            <a:ext cx="1348318"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result</a:t>
            </a:r>
            <a:endParaRPr lang="en-NZ" sz="1500" dirty="0">
              <a:latin typeface="Fira Sans Extra Condensed Medium"/>
              <a:ea typeface="Fira Sans Extra Condensed Medium"/>
              <a:cs typeface="Fira Sans Extra Condensed Medium"/>
              <a:sym typeface="Fira Sans Extra Condensed Medium"/>
            </a:endParaRPr>
          </a:p>
        </p:txBody>
      </p:sp>
      <p:sp>
        <p:nvSpPr>
          <p:cNvPr id="4" name="Rectangle 3">
            <a:extLst>
              <a:ext uri="{FF2B5EF4-FFF2-40B4-BE49-F238E27FC236}">
                <a16:creationId xmlns:a16="http://schemas.microsoft.com/office/drawing/2014/main" xmlns="" id="{7C0CF387-EAED-CF30-C9A4-2FF4C244179E}"/>
              </a:ext>
            </a:extLst>
          </p:cNvPr>
          <p:cNvSpPr/>
          <p:nvPr/>
        </p:nvSpPr>
        <p:spPr>
          <a:xfrm>
            <a:off x="847176" y="1764463"/>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6" name="Rectangle 5">
            <a:extLst>
              <a:ext uri="{FF2B5EF4-FFF2-40B4-BE49-F238E27FC236}">
                <a16:creationId xmlns:a16="http://schemas.microsoft.com/office/drawing/2014/main" xmlns="" id="{74647E1E-095E-95FB-2B30-7E5A5B086CBF}"/>
              </a:ext>
            </a:extLst>
          </p:cNvPr>
          <p:cNvSpPr/>
          <p:nvPr/>
        </p:nvSpPr>
        <p:spPr>
          <a:xfrm>
            <a:off x="2109671" y="2056883"/>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8" name="Rectangle 7">
            <a:extLst>
              <a:ext uri="{FF2B5EF4-FFF2-40B4-BE49-F238E27FC236}">
                <a16:creationId xmlns:a16="http://schemas.microsoft.com/office/drawing/2014/main" xmlns="" id="{25AC103B-F2B7-B63C-E4E7-B8F5C61458E1}"/>
              </a:ext>
            </a:extLst>
          </p:cNvPr>
          <p:cNvSpPr/>
          <p:nvPr/>
        </p:nvSpPr>
        <p:spPr>
          <a:xfrm>
            <a:off x="3398144" y="2359839"/>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9" name="Rectangle 8">
            <a:extLst>
              <a:ext uri="{FF2B5EF4-FFF2-40B4-BE49-F238E27FC236}">
                <a16:creationId xmlns:a16="http://schemas.microsoft.com/office/drawing/2014/main" xmlns="" id="{D5DF84A3-BE95-92E1-A03E-A51441BEF521}"/>
              </a:ext>
            </a:extLst>
          </p:cNvPr>
          <p:cNvSpPr/>
          <p:nvPr/>
        </p:nvSpPr>
        <p:spPr>
          <a:xfrm>
            <a:off x="4566805" y="2649166"/>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10" name="Rectangle 9">
            <a:extLst>
              <a:ext uri="{FF2B5EF4-FFF2-40B4-BE49-F238E27FC236}">
                <a16:creationId xmlns:a16="http://schemas.microsoft.com/office/drawing/2014/main" xmlns="" id="{750FA69B-15A3-77B4-0806-67F149D54C91}"/>
              </a:ext>
            </a:extLst>
          </p:cNvPr>
          <p:cNvSpPr/>
          <p:nvPr/>
        </p:nvSpPr>
        <p:spPr>
          <a:xfrm>
            <a:off x="5871179" y="2955697"/>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13"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15602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09;p18">
            <a:extLst>
              <a:ext uri="{FF2B5EF4-FFF2-40B4-BE49-F238E27FC236}">
                <a16:creationId xmlns:a16="http://schemas.microsoft.com/office/drawing/2014/main" xmlns="" id="{B9BC1768-C1C7-BE9D-13F1-2C999ACC376B}"/>
              </a:ext>
            </a:extLst>
          </p:cNvPr>
          <p:cNvSpPr txBox="1">
            <a:spLocks/>
          </p:cNvSpPr>
          <p:nvPr/>
        </p:nvSpPr>
        <p:spPr>
          <a:xfrm>
            <a:off x="264718" y="730143"/>
            <a:ext cx="5792625"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Create account functionality - </a:t>
            </a:r>
            <a:r>
              <a:rPr lang="en-NZ" sz="1800" b="1" dirty="0">
                <a:latin typeface="Fira Sans Extra Condensed Medium"/>
                <a:ea typeface="Fira Sans Extra Condensed Medium"/>
                <a:cs typeface="Fira Sans Extra Condensed Medium"/>
                <a:sym typeface="Fira Sans Extra Condensed Medium"/>
              </a:rPr>
              <a:t>Empty Field</a:t>
            </a:r>
          </a:p>
        </p:txBody>
      </p:sp>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475285" y="1026710"/>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a:t>
            </a:r>
            <a:r>
              <a:rPr lang="en-US" altLang="zh-CN" sz="1500" dirty="0">
                <a:latin typeface="Arial" panose="020B0604020202020204" pitchFamily="34" charset="0"/>
                <a:ea typeface="Fira Sans Extra Condensed Medium"/>
                <a:cs typeface="Arial" panose="020B0604020202020204" pitchFamily="34" charset="0"/>
                <a:sym typeface="Fira Sans Extra Condensed Medium"/>
              </a:rPr>
              <a:t>method</a:t>
            </a:r>
            <a:endParaRPr lang="en-NZ" sz="1500" dirty="0">
              <a:latin typeface="Fira Sans Extra Condensed Medium"/>
              <a:ea typeface="Fira Sans Extra Condensed Medium"/>
              <a:cs typeface="Fira Sans Extra Condensed Medium"/>
              <a:sym typeface="Fira Sans Extra Condensed Medium"/>
            </a:endParaRPr>
          </a:p>
        </p:txBody>
      </p:sp>
      <p:pic>
        <p:nvPicPr>
          <p:cNvPr id="4" name="Picture 3" descr="A close-up of text&#10;&#10;Description automatically generated">
            <a:extLst>
              <a:ext uri="{FF2B5EF4-FFF2-40B4-BE49-F238E27FC236}">
                <a16:creationId xmlns:a16="http://schemas.microsoft.com/office/drawing/2014/main" xmlns="" id="{03769D73-0650-7638-12D2-0DC25C86B7C3}"/>
              </a:ext>
            </a:extLst>
          </p:cNvPr>
          <p:cNvPicPr>
            <a:picLocks noChangeAspect="1"/>
          </p:cNvPicPr>
          <p:nvPr/>
        </p:nvPicPr>
        <p:blipFill rotWithShape="1">
          <a:blip r:embed="rId2">
            <a:extLst>
              <a:ext uri="{28A0092B-C50C-407E-A947-70E740481C1C}">
                <a14:useLocalDpi xmlns:a14="http://schemas.microsoft.com/office/drawing/2010/main" val="0"/>
              </a:ext>
            </a:extLst>
          </a:blip>
          <a:srcRect l="27670"/>
          <a:stretch/>
        </p:blipFill>
        <p:spPr>
          <a:xfrm>
            <a:off x="645458" y="1366404"/>
            <a:ext cx="7964060" cy="3649382"/>
          </a:xfrm>
          <a:prstGeom prst="rect">
            <a:avLst/>
          </a:prstGeom>
        </p:spPr>
      </p:pic>
      <p:sp>
        <p:nvSpPr>
          <p:cNvPr id="6"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18347150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09;p18">
            <a:extLst>
              <a:ext uri="{FF2B5EF4-FFF2-40B4-BE49-F238E27FC236}">
                <a16:creationId xmlns:a16="http://schemas.microsoft.com/office/drawing/2014/main" xmlns="" id="{B9BC1768-C1C7-BE9D-13F1-2C999ACC376B}"/>
              </a:ext>
            </a:extLst>
          </p:cNvPr>
          <p:cNvSpPr txBox="1">
            <a:spLocks/>
          </p:cNvSpPr>
          <p:nvPr/>
        </p:nvSpPr>
        <p:spPr>
          <a:xfrm>
            <a:off x="264718" y="698972"/>
            <a:ext cx="69397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Create account functionality - </a:t>
            </a:r>
            <a:r>
              <a:rPr lang="en-NZ" sz="1800" b="1" dirty="0">
                <a:latin typeface="Fira Sans Extra Condensed Medium"/>
                <a:ea typeface="Fira Sans Extra Condensed Medium"/>
                <a:cs typeface="Fira Sans Extra Condensed Medium"/>
                <a:sym typeface="Fira Sans Extra Condensed Medium"/>
              </a:rPr>
              <a:t>Unmatched Password</a:t>
            </a:r>
          </a:p>
        </p:txBody>
      </p:sp>
      <p:graphicFrame>
        <p:nvGraphicFramePr>
          <p:cNvPr id="112" name="Table 111">
            <a:extLst>
              <a:ext uri="{FF2B5EF4-FFF2-40B4-BE49-F238E27FC236}">
                <a16:creationId xmlns:a16="http://schemas.microsoft.com/office/drawing/2014/main" xmlns="" id="{2746C54B-D7FA-73A8-4E83-2160125DE2DE}"/>
              </a:ext>
            </a:extLst>
          </p:cNvPr>
          <p:cNvGraphicFramePr>
            <a:graphicFrameLocks noGrp="1"/>
          </p:cNvGraphicFramePr>
          <p:nvPr>
            <p:extLst/>
          </p:nvPr>
        </p:nvGraphicFramePr>
        <p:xfrm>
          <a:off x="367566" y="1387187"/>
          <a:ext cx="8437670" cy="877688"/>
        </p:xfrm>
        <a:graphic>
          <a:graphicData uri="http://schemas.openxmlformats.org/drawingml/2006/table">
            <a:tbl>
              <a:tblPr firstRow="1" bandRow="1">
                <a:tableStyleId>{5C22544A-7EE6-4342-B048-85BDC9FD1C3A}</a:tableStyleId>
              </a:tblPr>
              <a:tblGrid>
                <a:gridCol w="1387187">
                  <a:extLst>
                    <a:ext uri="{9D8B030D-6E8A-4147-A177-3AD203B41FA5}">
                      <a16:colId xmlns:a16="http://schemas.microsoft.com/office/drawing/2014/main" xmlns="" val="3721334497"/>
                    </a:ext>
                  </a:extLst>
                </a:gridCol>
                <a:gridCol w="1179368">
                  <a:extLst>
                    <a:ext uri="{9D8B030D-6E8A-4147-A177-3AD203B41FA5}">
                      <a16:colId xmlns:a16="http://schemas.microsoft.com/office/drawing/2014/main" xmlns="" val="3948854369"/>
                    </a:ext>
                  </a:extLst>
                </a:gridCol>
                <a:gridCol w="1381991">
                  <a:extLst>
                    <a:ext uri="{9D8B030D-6E8A-4147-A177-3AD203B41FA5}">
                      <a16:colId xmlns:a16="http://schemas.microsoft.com/office/drawing/2014/main" xmlns="" val="206830882"/>
                    </a:ext>
                  </a:extLst>
                </a:gridCol>
                <a:gridCol w="909205">
                  <a:extLst>
                    <a:ext uri="{9D8B030D-6E8A-4147-A177-3AD203B41FA5}">
                      <a16:colId xmlns:a16="http://schemas.microsoft.com/office/drawing/2014/main" xmlns="" val="1252816444"/>
                    </a:ext>
                  </a:extLst>
                </a:gridCol>
                <a:gridCol w="1735282">
                  <a:extLst>
                    <a:ext uri="{9D8B030D-6E8A-4147-A177-3AD203B41FA5}">
                      <a16:colId xmlns:a16="http://schemas.microsoft.com/office/drawing/2014/main" xmlns="" val="1824472556"/>
                    </a:ext>
                  </a:extLst>
                </a:gridCol>
                <a:gridCol w="1844637">
                  <a:extLst>
                    <a:ext uri="{9D8B030D-6E8A-4147-A177-3AD203B41FA5}">
                      <a16:colId xmlns:a16="http://schemas.microsoft.com/office/drawing/2014/main" xmlns="" val="2943376178"/>
                    </a:ext>
                  </a:extLst>
                </a:gridCol>
              </a:tblGrid>
              <a:tr h="382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100" dirty="0"/>
                        <a:t>Household name</a:t>
                      </a:r>
                    </a:p>
                  </a:txBody>
                  <a:tcPr marL="68580" marR="68580" marT="34290" marB="34290" anchor="ctr">
                    <a:solidFill>
                      <a:srgbClr val="660066"/>
                    </a:solidFill>
                  </a:tcPr>
                </a:tc>
                <a:tc>
                  <a:txBody>
                    <a:bodyPr/>
                    <a:lstStyle/>
                    <a:p>
                      <a:pPr algn="ctr"/>
                      <a:r>
                        <a:rPr lang="en-NZ" sz="1100" dirty="0"/>
                        <a:t>Creator name</a:t>
                      </a:r>
                    </a:p>
                  </a:txBody>
                  <a:tcPr marL="68580" marR="68580" marT="34290" marB="34290" anchor="ctr">
                    <a:solidFill>
                      <a:srgbClr val="660066"/>
                    </a:solidFill>
                  </a:tcPr>
                </a:tc>
                <a:tc>
                  <a:txBody>
                    <a:bodyPr/>
                    <a:lstStyle/>
                    <a:p>
                      <a:pPr algn="ctr"/>
                      <a:r>
                        <a:rPr lang="en-NZ" sz="1100" dirty="0"/>
                        <a:t>Email</a:t>
                      </a:r>
                    </a:p>
                  </a:txBody>
                  <a:tcPr marL="68580" marR="68580" marT="34290" marB="34290" anchor="ctr">
                    <a:solidFill>
                      <a:srgbClr val="660066"/>
                    </a:solidFill>
                  </a:tcPr>
                </a:tc>
                <a:tc>
                  <a:txBody>
                    <a:bodyPr/>
                    <a:lstStyle/>
                    <a:p>
                      <a:pPr algn="ctr"/>
                      <a:r>
                        <a:rPr lang="en-NZ" sz="1100" dirty="0"/>
                        <a:t>Password</a:t>
                      </a:r>
                    </a:p>
                  </a:txBody>
                  <a:tcPr marL="68580" marR="68580" marT="34290" marB="34290" anchor="ctr">
                    <a:solidFill>
                      <a:srgbClr val="660066"/>
                    </a:solidFill>
                  </a:tcPr>
                </a:tc>
                <a:tc>
                  <a:txBody>
                    <a:bodyPr/>
                    <a:lstStyle/>
                    <a:p>
                      <a:pPr algn="ctr"/>
                      <a:r>
                        <a:rPr lang="en-NZ" sz="1100" dirty="0"/>
                        <a:t>Confirm password</a:t>
                      </a:r>
                    </a:p>
                  </a:txBody>
                  <a:tcPr marL="68580" marR="68580" marT="34290" marB="34290" anchor="ctr">
                    <a:solidFill>
                      <a:srgbClr val="660066"/>
                    </a:solidFill>
                  </a:tcPr>
                </a:tc>
                <a:tc>
                  <a:txBody>
                    <a:bodyPr/>
                    <a:lstStyle/>
                    <a:p>
                      <a:pPr algn="ctr"/>
                      <a:r>
                        <a:rPr lang="en-US" altLang="zh-CN" sz="1400" dirty="0">
                          <a:solidFill>
                            <a:srgbClr val="FFFFFF"/>
                          </a:solidFill>
                          <a:latin typeface="+mn-lt"/>
                          <a:ea typeface="Fira Sans"/>
                          <a:cs typeface="Fira Sans"/>
                          <a:sym typeface="Fira Sans"/>
                        </a:rPr>
                        <a:t>Error</a:t>
                      </a:r>
                      <a:r>
                        <a:rPr lang="en" sz="1400" dirty="0">
                          <a:solidFill>
                            <a:srgbClr val="FFFFFF"/>
                          </a:solidFill>
                          <a:latin typeface="Fira Sans"/>
                          <a:ea typeface="Fira Sans"/>
                          <a:cs typeface="Fira Sans"/>
                          <a:sym typeface="Fira Sans"/>
                        </a:rPr>
                        <a:t>  </a:t>
                      </a:r>
                      <a:r>
                        <a:rPr lang="en" sz="1400" dirty="0">
                          <a:solidFill>
                            <a:srgbClr val="FFFFFF"/>
                          </a:solidFill>
                          <a:latin typeface="+mn-lt"/>
                          <a:ea typeface="Fira Sans"/>
                          <a:cs typeface="Fira Sans"/>
                          <a:sym typeface="Fira Sans"/>
                        </a:rPr>
                        <a:t>message</a:t>
                      </a:r>
                      <a:endParaRPr lang="en-NZ" sz="1100" dirty="0">
                        <a:latin typeface="+mn-lt"/>
                      </a:endParaRPr>
                    </a:p>
                  </a:txBody>
                  <a:tcPr marL="68580" marR="68580" marT="34290" marB="34290" anchor="ctr">
                    <a:solidFill>
                      <a:srgbClr val="660066"/>
                    </a:solidFill>
                  </a:tcPr>
                </a:tc>
                <a:extLst>
                  <a:ext uri="{0D108BD9-81ED-4DB2-BD59-A6C34878D82A}">
                    <a16:rowId xmlns:a16="http://schemas.microsoft.com/office/drawing/2014/main" xmlns="" val="1413899154"/>
                  </a:ext>
                </a:extLst>
              </a:tr>
              <a:tr h="480060">
                <a:tc>
                  <a:txBody>
                    <a:bodyPr/>
                    <a:lstStyle/>
                    <a:p>
                      <a:pPr algn="ctr"/>
                      <a:r>
                        <a:rPr lang="en-NZ" sz="1100" dirty="0"/>
                        <a:t>“</a:t>
                      </a:r>
                      <a:r>
                        <a:rPr lang="en-NZ" sz="1100" dirty="0" err="1"/>
                        <a:t>aaa</a:t>
                      </a:r>
                      <a:r>
                        <a:rPr lang="en-NZ" sz="1100" dirty="0"/>
                        <a:t>”</a:t>
                      </a:r>
                    </a:p>
                  </a:txBody>
                  <a:tcPr marL="68580" marR="68580" marT="34290" marB="34290" anchor="ctr">
                    <a:solidFill>
                      <a:srgbClr val="DBCCF4"/>
                    </a:solidFill>
                  </a:tcPr>
                </a:tc>
                <a:tc>
                  <a:txBody>
                    <a:bodyPr/>
                    <a:lstStyle/>
                    <a:p>
                      <a:pPr algn="ctr"/>
                      <a:r>
                        <a:rPr lang="en-NZ" sz="1100" dirty="0"/>
                        <a:t>“</a:t>
                      </a:r>
                      <a:r>
                        <a:rPr lang="en-NZ" sz="1100" dirty="0" err="1"/>
                        <a:t>aaa</a:t>
                      </a:r>
                      <a:r>
                        <a:rPr lang="en-NZ" sz="1100" dirty="0"/>
                        <a:t>”</a:t>
                      </a:r>
                    </a:p>
                  </a:txBody>
                  <a:tcPr marL="68580" marR="68580" marT="34290" marB="34290" anchor="ctr">
                    <a:solidFill>
                      <a:srgbClr val="DBCCF4"/>
                    </a:solidFill>
                  </a:tcPr>
                </a:tc>
                <a:tc>
                  <a:txBody>
                    <a:bodyPr/>
                    <a:lstStyle/>
                    <a:p>
                      <a:pPr algn="ctr"/>
                      <a:r>
                        <a:rPr lang="en-NZ" sz="1100" dirty="0">
                          <a:hlinkClick r:id="rId3"/>
                        </a:rPr>
                        <a:t>“aaa@sina.com</a:t>
                      </a:r>
                      <a:r>
                        <a:rPr lang="en-NZ" sz="1100" dirty="0"/>
                        <a:t>”</a:t>
                      </a:r>
                    </a:p>
                  </a:txBody>
                  <a:tcPr marL="68580" marR="68580" marT="34290" marB="34290" anchor="ctr">
                    <a:solidFill>
                      <a:srgbClr val="DBCCF4"/>
                    </a:solidFill>
                  </a:tcPr>
                </a:tc>
                <a:tc>
                  <a:txBody>
                    <a:bodyPr/>
                    <a:lstStyle/>
                    <a:p>
                      <a:pPr algn="ctr"/>
                      <a:r>
                        <a:rPr lang="en-NZ" sz="1100" dirty="0"/>
                        <a:t>“123”</a:t>
                      </a:r>
                    </a:p>
                  </a:txBody>
                  <a:tcPr marL="68580" marR="68580" marT="34290" marB="34290" anchor="ctr">
                    <a:solidFill>
                      <a:srgbClr val="DBCCF4"/>
                    </a:solidFill>
                  </a:tcPr>
                </a:tc>
                <a:tc>
                  <a:txBody>
                    <a:bodyPr/>
                    <a:lstStyle/>
                    <a:p>
                      <a:pPr algn="ctr"/>
                      <a:r>
                        <a:rPr lang="en-NZ" sz="1100" dirty="0"/>
                        <a:t>“124”</a:t>
                      </a:r>
                    </a:p>
                  </a:txBody>
                  <a:tcPr marL="68580" marR="68580" marT="34290" marB="34290" anchor="ctr">
                    <a:solidFill>
                      <a:srgbClr val="DBCCF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100" dirty="0"/>
                        <a:t>“</a:t>
                      </a:r>
                      <a:r>
                        <a:rPr lang="en-NZ" sz="1400" kern="1200" dirty="0">
                          <a:solidFill>
                            <a:schemeClr val="dk1"/>
                          </a:solidFill>
                          <a:effectLst/>
                          <a:latin typeface="+mn-lt"/>
                          <a:ea typeface="+mn-ea"/>
                          <a:cs typeface="+mn-cs"/>
                        </a:rPr>
                        <a:t>Password does not match!</a:t>
                      </a:r>
                      <a:r>
                        <a:rPr lang="en-NZ" sz="1100" dirty="0"/>
                        <a:t>”</a:t>
                      </a:r>
                    </a:p>
                  </a:txBody>
                  <a:tcPr marL="68580" marR="68580" marT="34290" marB="34290" anchor="ctr">
                    <a:solidFill>
                      <a:srgbClr val="DBCCF4"/>
                    </a:solidFill>
                  </a:tcPr>
                </a:tc>
                <a:extLst>
                  <a:ext uri="{0D108BD9-81ED-4DB2-BD59-A6C34878D82A}">
                    <a16:rowId xmlns:a16="http://schemas.microsoft.com/office/drawing/2014/main" xmlns="" val="3738253535"/>
                  </a:ext>
                </a:extLst>
              </a:tr>
            </a:tbl>
          </a:graphicData>
        </a:graphic>
      </p:graphicFrame>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506456" y="1037100"/>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case</a:t>
            </a:r>
            <a:endParaRPr lang="en-NZ" sz="1500" dirty="0">
              <a:latin typeface="Fira Sans Extra Condensed Medium"/>
              <a:ea typeface="Fira Sans Extra Condensed Medium"/>
              <a:cs typeface="Fira Sans Extra Condensed Medium"/>
              <a:sym typeface="Fira Sans Extra Condensed Medium"/>
            </a:endParaRPr>
          </a:p>
        </p:txBody>
      </p:sp>
      <p:sp>
        <p:nvSpPr>
          <p:cNvPr id="114" name="Google Shape;209;p18">
            <a:extLst>
              <a:ext uri="{FF2B5EF4-FFF2-40B4-BE49-F238E27FC236}">
                <a16:creationId xmlns:a16="http://schemas.microsoft.com/office/drawing/2014/main" xmlns="" id="{B1E282F9-B073-4FB0-B27B-75CA8CAEFE74}"/>
              </a:ext>
            </a:extLst>
          </p:cNvPr>
          <p:cNvSpPr txBox="1">
            <a:spLocks/>
          </p:cNvSpPr>
          <p:nvPr/>
        </p:nvSpPr>
        <p:spPr>
          <a:xfrm>
            <a:off x="438918" y="2257725"/>
            <a:ext cx="1348318"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result</a:t>
            </a:r>
            <a:endParaRPr lang="en-NZ" sz="1500" dirty="0">
              <a:latin typeface="Fira Sans Extra Condensed Medium"/>
              <a:ea typeface="Fira Sans Extra Condensed Medium"/>
              <a:cs typeface="Fira Sans Extra Condensed Medium"/>
              <a:sym typeface="Fira Sans Extra Condensed Medium"/>
            </a:endParaRPr>
          </a:p>
        </p:txBody>
      </p:sp>
      <p:sp>
        <p:nvSpPr>
          <p:cNvPr id="115" name="Google Shape;209;p18">
            <a:extLst>
              <a:ext uri="{FF2B5EF4-FFF2-40B4-BE49-F238E27FC236}">
                <a16:creationId xmlns:a16="http://schemas.microsoft.com/office/drawing/2014/main" xmlns="" id="{7CC8124A-03E4-E7D7-1628-5A5942EE7664}"/>
              </a:ext>
            </a:extLst>
          </p:cNvPr>
          <p:cNvSpPr txBox="1">
            <a:spLocks/>
          </p:cNvSpPr>
          <p:nvPr/>
        </p:nvSpPr>
        <p:spPr>
          <a:xfrm>
            <a:off x="438918" y="3536642"/>
            <a:ext cx="1436641"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method</a:t>
            </a:r>
            <a:endParaRPr lang="en-NZ" sz="1500" dirty="0">
              <a:latin typeface="Fira Sans Extra Condensed Medium"/>
              <a:ea typeface="Fira Sans Extra Condensed Medium"/>
              <a:cs typeface="Fira Sans Extra Condensed Medium"/>
              <a:sym typeface="Fira Sans Extra Condensed Medium"/>
            </a:endParaRPr>
          </a:p>
        </p:txBody>
      </p:sp>
      <p:pic>
        <p:nvPicPr>
          <p:cNvPr id="3" name="Picture 2">
            <a:extLst>
              <a:ext uri="{FF2B5EF4-FFF2-40B4-BE49-F238E27FC236}">
                <a16:creationId xmlns:a16="http://schemas.microsoft.com/office/drawing/2014/main" xmlns="" id="{3CBF4A0A-8395-27F0-4300-7016BBBBE686}"/>
              </a:ext>
            </a:extLst>
          </p:cNvPr>
          <p:cNvPicPr>
            <a:picLocks noChangeAspect="1"/>
          </p:cNvPicPr>
          <p:nvPr/>
        </p:nvPicPr>
        <p:blipFill rotWithShape="1">
          <a:blip r:embed="rId4">
            <a:extLst>
              <a:ext uri="{28A0092B-C50C-407E-A947-70E740481C1C}">
                <a14:useLocalDpi xmlns:a14="http://schemas.microsoft.com/office/drawing/2010/main" val="0"/>
              </a:ext>
            </a:extLst>
          </a:blip>
          <a:srcRect l="164" t="15015" r="73790"/>
          <a:stretch/>
        </p:blipFill>
        <p:spPr>
          <a:xfrm>
            <a:off x="414323" y="2618989"/>
            <a:ext cx="3029036" cy="866088"/>
          </a:xfrm>
          <a:prstGeom prst="rect">
            <a:avLst/>
          </a:prstGeom>
        </p:spPr>
      </p:pic>
      <p:pic>
        <p:nvPicPr>
          <p:cNvPr id="9" name="Picture 8">
            <a:extLst>
              <a:ext uri="{FF2B5EF4-FFF2-40B4-BE49-F238E27FC236}">
                <a16:creationId xmlns:a16="http://schemas.microsoft.com/office/drawing/2014/main" xmlns="" id="{ECC6A883-1C16-433E-2CB1-16C537E09FAE}"/>
              </a:ext>
            </a:extLst>
          </p:cNvPr>
          <p:cNvPicPr>
            <a:picLocks noChangeAspect="1"/>
          </p:cNvPicPr>
          <p:nvPr/>
        </p:nvPicPr>
        <p:blipFill rotWithShape="1">
          <a:blip r:embed="rId4">
            <a:extLst>
              <a:ext uri="{28A0092B-C50C-407E-A947-70E740481C1C}">
                <a14:useLocalDpi xmlns:a14="http://schemas.microsoft.com/office/drawing/2010/main" val="0"/>
              </a:ext>
            </a:extLst>
          </a:blip>
          <a:srcRect l="27139" b="20232"/>
          <a:stretch/>
        </p:blipFill>
        <p:spPr>
          <a:xfrm>
            <a:off x="438917" y="3945265"/>
            <a:ext cx="8473242" cy="812915"/>
          </a:xfrm>
          <a:prstGeom prst="rect">
            <a:avLst/>
          </a:prstGeom>
        </p:spPr>
      </p:pic>
      <p:sp>
        <p:nvSpPr>
          <p:cNvPr id="2" name="Rectangle 1">
            <a:extLst>
              <a:ext uri="{FF2B5EF4-FFF2-40B4-BE49-F238E27FC236}">
                <a16:creationId xmlns:a16="http://schemas.microsoft.com/office/drawing/2014/main" xmlns="" id="{906FA487-61D6-301E-5FB5-EE3FDB984C7E}"/>
              </a:ext>
            </a:extLst>
          </p:cNvPr>
          <p:cNvSpPr/>
          <p:nvPr/>
        </p:nvSpPr>
        <p:spPr>
          <a:xfrm>
            <a:off x="5865985" y="1895824"/>
            <a:ext cx="462080" cy="2239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11"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33756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09;p18">
            <a:extLst>
              <a:ext uri="{FF2B5EF4-FFF2-40B4-BE49-F238E27FC236}">
                <a16:creationId xmlns:a16="http://schemas.microsoft.com/office/drawing/2014/main" xmlns="" id="{B9BC1768-C1C7-BE9D-13F1-2C999ACC376B}"/>
              </a:ext>
            </a:extLst>
          </p:cNvPr>
          <p:cNvSpPr txBox="1">
            <a:spLocks/>
          </p:cNvSpPr>
          <p:nvPr/>
        </p:nvSpPr>
        <p:spPr>
          <a:xfrm>
            <a:off x="264718" y="698972"/>
            <a:ext cx="5855528"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Create account functionality - </a:t>
            </a:r>
            <a:r>
              <a:rPr lang="en-NZ" sz="1800" b="1" dirty="0">
                <a:latin typeface="Fira Sans Extra Condensed Medium"/>
                <a:ea typeface="Fira Sans Extra Condensed Medium"/>
                <a:cs typeface="Fira Sans Extra Condensed Medium"/>
                <a:sym typeface="Fira Sans Extra Condensed Medium"/>
              </a:rPr>
              <a:t>Email Format</a:t>
            </a:r>
          </a:p>
        </p:txBody>
      </p:sp>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433728" y="1038527"/>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case</a:t>
            </a:r>
            <a:endParaRPr lang="en-NZ" sz="1500" dirty="0">
              <a:latin typeface="Fira Sans Extra Condensed Medium"/>
              <a:ea typeface="Fira Sans Extra Condensed Medium"/>
              <a:cs typeface="Fira Sans Extra Condensed Medium"/>
              <a:sym typeface="Fira Sans Extra Condensed Medium"/>
            </a:endParaRPr>
          </a:p>
        </p:txBody>
      </p:sp>
      <p:sp>
        <p:nvSpPr>
          <p:cNvPr id="3" name="Google Shape;209;p18">
            <a:extLst>
              <a:ext uri="{FF2B5EF4-FFF2-40B4-BE49-F238E27FC236}">
                <a16:creationId xmlns:a16="http://schemas.microsoft.com/office/drawing/2014/main" xmlns="" id="{7291256C-68F1-FD87-1E3C-108EADD79B6C}"/>
              </a:ext>
            </a:extLst>
          </p:cNvPr>
          <p:cNvSpPr txBox="1">
            <a:spLocks/>
          </p:cNvSpPr>
          <p:nvPr/>
        </p:nvSpPr>
        <p:spPr>
          <a:xfrm>
            <a:off x="4265472" y="1038527"/>
            <a:ext cx="1348318"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result</a:t>
            </a:r>
            <a:endParaRPr lang="en-NZ" sz="1500" dirty="0">
              <a:latin typeface="Fira Sans Extra Condensed Medium"/>
              <a:ea typeface="Fira Sans Extra Condensed Medium"/>
              <a:cs typeface="Fira Sans Extra Condensed Medium"/>
              <a:sym typeface="Fira Sans Extra Condensed Medium"/>
            </a:endParaRPr>
          </a:p>
        </p:txBody>
      </p:sp>
      <p:graphicFrame>
        <p:nvGraphicFramePr>
          <p:cNvPr id="4" name="Table 3">
            <a:extLst>
              <a:ext uri="{FF2B5EF4-FFF2-40B4-BE49-F238E27FC236}">
                <a16:creationId xmlns:a16="http://schemas.microsoft.com/office/drawing/2014/main" xmlns="" id="{0C14F074-A676-2BA3-9F1D-2AC3591E6723}"/>
              </a:ext>
            </a:extLst>
          </p:cNvPr>
          <p:cNvGraphicFramePr>
            <a:graphicFrameLocks noGrp="1"/>
          </p:cNvGraphicFramePr>
          <p:nvPr>
            <p:extLst/>
          </p:nvPr>
        </p:nvGraphicFramePr>
        <p:xfrm>
          <a:off x="612079" y="1479843"/>
          <a:ext cx="2857805" cy="3322790"/>
        </p:xfrm>
        <a:graphic>
          <a:graphicData uri="http://schemas.openxmlformats.org/drawingml/2006/table">
            <a:tbl>
              <a:tblPr firstRow="1" bandRow="1">
                <a:tableStyleId>{5C22544A-7EE6-4342-B048-85BDC9FD1C3A}</a:tableStyleId>
              </a:tblPr>
              <a:tblGrid>
                <a:gridCol w="2857805">
                  <a:extLst>
                    <a:ext uri="{9D8B030D-6E8A-4147-A177-3AD203B41FA5}">
                      <a16:colId xmlns:a16="http://schemas.microsoft.com/office/drawing/2014/main" xmlns="" val="602086880"/>
                    </a:ext>
                  </a:extLst>
                </a:gridCol>
              </a:tblGrid>
              <a:tr h="332279">
                <a:tc>
                  <a:txBody>
                    <a:bodyPr/>
                    <a:lstStyle/>
                    <a:p>
                      <a:pPr algn="ctr"/>
                      <a:r>
                        <a:rPr lang="en-US" sz="1100" dirty="0"/>
                        <a:t>Email</a:t>
                      </a:r>
                      <a:endParaRPr lang="en-NZ" sz="1100" dirty="0"/>
                    </a:p>
                  </a:txBody>
                  <a:tcPr marL="68580" marR="68580" marT="34290" marB="34290" anchor="ctr">
                    <a:solidFill>
                      <a:srgbClr val="3D028C"/>
                    </a:solidFill>
                  </a:tcPr>
                </a:tc>
                <a:extLst>
                  <a:ext uri="{0D108BD9-81ED-4DB2-BD59-A6C34878D82A}">
                    <a16:rowId xmlns:a16="http://schemas.microsoft.com/office/drawing/2014/main" xmlns="" val="4250485110"/>
                  </a:ext>
                </a:extLst>
              </a:tr>
              <a:tr h="332279">
                <a:tc>
                  <a:txBody>
                    <a:bodyPr/>
                    <a:lstStyle/>
                    <a:p>
                      <a:pPr algn="ctr"/>
                      <a:r>
                        <a:rPr lang="en-US" altLang="zh-CN" sz="1100" b="1" dirty="0"/>
                        <a:t>(Valid format)</a:t>
                      </a:r>
                      <a:r>
                        <a:rPr lang="en-US" altLang="zh-CN" sz="1100" dirty="0"/>
                        <a:t> </a:t>
                      </a:r>
                      <a:r>
                        <a:rPr lang="en-US" sz="1100" dirty="0"/>
                        <a:t>“richard@empyre.co”</a:t>
                      </a:r>
                      <a:endParaRPr lang="en-NZ" sz="1100" dirty="0"/>
                    </a:p>
                  </a:txBody>
                  <a:tcPr marL="68580" marR="68580" marT="34290" marB="34290" anchor="ctr">
                    <a:solidFill>
                      <a:srgbClr val="AFA5F5"/>
                    </a:solidFill>
                  </a:tcPr>
                </a:tc>
                <a:extLst>
                  <a:ext uri="{0D108BD9-81ED-4DB2-BD59-A6C34878D82A}">
                    <a16:rowId xmlns:a16="http://schemas.microsoft.com/office/drawing/2014/main" xmlns="" val="1387134548"/>
                  </a:ext>
                </a:extLst>
              </a:tr>
              <a:tr h="33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 ”</a:t>
                      </a:r>
                      <a:endParaRPr lang="en-NZ" sz="1100" dirty="0"/>
                    </a:p>
                  </a:txBody>
                  <a:tcPr marL="68580" marR="68580" marT="34290" marB="34290" anchor="ctr">
                    <a:solidFill>
                      <a:srgbClr val="E2DFF9"/>
                    </a:solidFill>
                  </a:tcPr>
                </a:tc>
                <a:extLst>
                  <a:ext uri="{0D108BD9-81ED-4DB2-BD59-A6C34878D82A}">
                    <a16:rowId xmlns:a16="http://schemas.microsoft.com/office/drawing/2014/main" xmlns="" val="2008557728"/>
                  </a:ext>
                </a:extLst>
              </a:tr>
              <a:tr h="33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a:t>
                      </a:r>
                      <a:endParaRPr lang="en-NZ" sz="1100" dirty="0"/>
                    </a:p>
                  </a:txBody>
                  <a:tcPr marL="68580" marR="68580" marT="34290" marB="34290" anchor="ctr">
                    <a:solidFill>
                      <a:srgbClr val="AFA5F5"/>
                    </a:solidFill>
                  </a:tcPr>
                </a:tc>
                <a:extLst>
                  <a:ext uri="{0D108BD9-81ED-4DB2-BD59-A6C34878D82A}">
                    <a16:rowId xmlns:a16="http://schemas.microsoft.com/office/drawing/2014/main" xmlns="" val="1596760764"/>
                  </a:ext>
                </a:extLst>
              </a:tr>
              <a:tr h="33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null</a:t>
                      </a:r>
                      <a:endParaRPr lang="en-NZ" sz="1100" dirty="0"/>
                    </a:p>
                  </a:txBody>
                  <a:tcPr marL="68580" marR="68580" marT="34290" marB="34290" anchor="ctr">
                    <a:solidFill>
                      <a:srgbClr val="E2DFF9"/>
                    </a:solidFill>
                  </a:tcPr>
                </a:tc>
                <a:extLst>
                  <a:ext uri="{0D108BD9-81ED-4DB2-BD59-A6C34878D82A}">
                    <a16:rowId xmlns:a16="http://schemas.microsoft.com/office/drawing/2014/main" xmlns="" val="1963757807"/>
                  </a:ext>
                </a:extLst>
              </a:tr>
              <a:tr h="33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a:t>
                      </a:r>
                      <a:r>
                        <a:rPr lang="en-US" sz="1100" dirty="0" err="1"/>
                        <a:t>richard</a:t>
                      </a:r>
                      <a:r>
                        <a:rPr lang="en-US" sz="1100" dirty="0"/>
                        <a:t>@”</a:t>
                      </a:r>
                      <a:endParaRPr lang="en-NZ" sz="1100" dirty="0"/>
                    </a:p>
                  </a:txBody>
                  <a:tcPr marL="68580" marR="68580" marT="34290" marB="34290" anchor="ctr">
                    <a:solidFill>
                      <a:srgbClr val="AFA5F5"/>
                    </a:solidFill>
                  </a:tcPr>
                </a:tc>
                <a:extLst>
                  <a:ext uri="{0D108BD9-81ED-4DB2-BD59-A6C34878D82A}">
                    <a16:rowId xmlns:a16="http://schemas.microsoft.com/office/drawing/2014/main" xmlns="" val="3715375747"/>
                  </a:ext>
                </a:extLst>
              </a:tr>
              <a:tr h="33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“richardempyre.co”</a:t>
                      </a:r>
                      <a:endParaRPr lang="en-NZ" sz="1100" dirty="0"/>
                    </a:p>
                  </a:txBody>
                  <a:tcPr marL="68580" marR="68580" marT="34290" marB="34290" anchor="ctr">
                    <a:solidFill>
                      <a:srgbClr val="E2DFF9"/>
                    </a:solidFill>
                  </a:tcPr>
                </a:tc>
                <a:extLst>
                  <a:ext uri="{0D108BD9-81ED-4DB2-BD59-A6C34878D82A}">
                    <a16:rowId xmlns:a16="http://schemas.microsoft.com/office/drawing/2014/main" xmlns="" val="2051716123"/>
                  </a:ext>
                </a:extLst>
              </a:tr>
              <a:tr h="33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a:t>
                      </a:r>
                      <a:r>
                        <a:rPr lang="en-US" sz="1100" dirty="0" err="1"/>
                        <a:t>richard@empyreco</a:t>
                      </a:r>
                      <a:r>
                        <a:rPr lang="en-US" sz="1100" dirty="0"/>
                        <a:t>”</a:t>
                      </a:r>
                      <a:endParaRPr lang="en-NZ" sz="1100" dirty="0"/>
                    </a:p>
                  </a:txBody>
                  <a:tcPr marL="68580" marR="68580" marT="34290" marB="34290" anchor="ctr">
                    <a:solidFill>
                      <a:srgbClr val="AFA5F5"/>
                    </a:solidFill>
                  </a:tcPr>
                </a:tc>
                <a:extLst>
                  <a:ext uri="{0D108BD9-81ED-4DB2-BD59-A6C34878D82A}">
                    <a16:rowId xmlns:a16="http://schemas.microsoft.com/office/drawing/2014/main" xmlns="" val="2812629553"/>
                  </a:ext>
                </a:extLst>
              </a:tr>
              <a:tr h="33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a:t>
                      </a:r>
                      <a:r>
                        <a:rPr lang="en-US" sz="1100" dirty="0" err="1"/>
                        <a:t>richard</a:t>
                      </a:r>
                      <a:r>
                        <a:rPr lang="en-US" sz="1100" dirty="0"/>
                        <a:t>”</a:t>
                      </a:r>
                      <a:endParaRPr lang="en-NZ" sz="1100" dirty="0"/>
                    </a:p>
                  </a:txBody>
                  <a:tcPr marL="68580" marR="68580" marT="34290" marB="34290" anchor="ctr">
                    <a:solidFill>
                      <a:srgbClr val="E2DFF9"/>
                    </a:solidFill>
                  </a:tcPr>
                </a:tc>
                <a:extLst>
                  <a:ext uri="{0D108BD9-81ED-4DB2-BD59-A6C34878D82A}">
                    <a16:rowId xmlns:a16="http://schemas.microsoft.com/office/drawing/2014/main" xmlns="" val="524544911"/>
                  </a:ext>
                </a:extLst>
              </a:tr>
              <a:tr h="33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a:t>
                      </a:r>
                      <a:endParaRPr lang="en-NZ" sz="1100" dirty="0"/>
                    </a:p>
                  </a:txBody>
                  <a:tcPr marL="68580" marR="68580" marT="34290" marB="34290" anchor="ctr">
                    <a:solidFill>
                      <a:srgbClr val="AFA5F5"/>
                    </a:solidFill>
                  </a:tcPr>
                </a:tc>
                <a:extLst>
                  <a:ext uri="{0D108BD9-81ED-4DB2-BD59-A6C34878D82A}">
                    <a16:rowId xmlns:a16="http://schemas.microsoft.com/office/drawing/2014/main" xmlns="" val="2397423772"/>
                  </a:ext>
                </a:extLst>
              </a:tr>
            </a:tbl>
          </a:graphicData>
        </a:graphic>
      </p:graphicFrame>
      <p:pic>
        <p:nvPicPr>
          <p:cNvPr id="8" name="Picture 7" descr="A screenshot of a computer&#10;&#10;Description automatically generated">
            <a:extLst>
              <a:ext uri="{FF2B5EF4-FFF2-40B4-BE49-F238E27FC236}">
                <a16:creationId xmlns:a16="http://schemas.microsoft.com/office/drawing/2014/main" xmlns="" id="{F4CBB610-BFE7-E3B2-7216-42451110C25F}"/>
              </a:ext>
            </a:extLst>
          </p:cNvPr>
          <p:cNvPicPr>
            <a:picLocks noChangeAspect="1"/>
          </p:cNvPicPr>
          <p:nvPr/>
        </p:nvPicPr>
        <p:blipFill rotWithShape="1">
          <a:blip r:embed="rId3">
            <a:extLst>
              <a:ext uri="{28A0092B-C50C-407E-A947-70E740481C1C}">
                <a14:useLocalDpi xmlns:a14="http://schemas.microsoft.com/office/drawing/2010/main" val="0"/>
              </a:ext>
            </a:extLst>
          </a:blip>
          <a:srcRect l="205" t="2560" r="73325" b="61666"/>
          <a:stretch/>
        </p:blipFill>
        <p:spPr>
          <a:xfrm>
            <a:off x="4499172" y="1513161"/>
            <a:ext cx="4155543" cy="2931368"/>
          </a:xfrm>
          <a:prstGeom prst="rect">
            <a:avLst/>
          </a:prstGeom>
        </p:spPr>
      </p:pic>
      <p:sp>
        <p:nvSpPr>
          <p:cNvPr id="9" name="Rectangle 8">
            <a:extLst>
              <a:ext uri="{FF2B5EF4-FFF2-40B4-BE49-F238E27FC236}">
                <a16:creationId xmlns:a16="http://schemas.microsoft.com/office/drawing/2014/main" xmlns="" id="{D7906086-DE05-CF89-09A5-B7B611F86AC4}"/>
              </a:ext>
            </a:extLst>
          </p:cNvPr>
          <p:cNvSpPr/>
          <p:nvPr/>
        </p:nvSpPr>
        <p:spPr>
          <a:xfrm>
            <a:off x="1099560" y="3828730"/>
            <a:ext cx="1774596" cy="2898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13" name="Rectangle 12">
            <a:extLst>
              <a:ext uri="{FF2B5EF4-FFF2-40B4-BE49-F238E27FC236}">
                <a16:creationId xmlns:a16="http://schemas.microsoft.com/office/drawing/2014/main" xmlns="" id="{18BB0E13-347B-65A3-9026-DFA10151E1D1}"/>
              </a:ext>
            </a:extLst>
          </p:cNvPr>
          <p:cNvSpPr/>
          <p:nvPr/>
        </p:nvSpPr>
        <p:spPr>
          <a:xfrm>
            <a:off x="4819416" y="3111275"/>
            <a:ext cx="2373538" cy="2121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2" name="Arrow: Left 1">
            <a:extLst>
              <a:ext uri="{FF2B5EF4-FFF2-40B4-BE49-F238E27FC236}">
                <a16:creationId xmlns:a16="http://schemas.microsoft.com/office/drawing/2014/main" xmlns="" id="{EB329939-DB7E-8E4A-7933-E6777A5771F9}"/>
              </a:ext>
            </a:extLst>
          </p:cNvPr>
          <p:cNvSpPr/>
          <p:nvPr/>
        </p:nvSpPr>
        <p:spPr>
          <a:xfrm rot="19834392">
            <a:off x="3469504" y="3529515"/>
            <a:ext cx="1300692" cy="113695"/>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dirty="0"/>
          </a:p>
        </p:txBody>
      </p:sp>
      <p:sp>
        <p:nvSpPr>
          <p:cNvPr id="6" name="Rectangle 5">
            <a:extLst>
              <a:ext uri="{FF2B5EF4-FFF2-40B4-BE49-F238E27FC236}">
                <a16:creationId xmlns:a16="http://schemas.microsoft.com/office/drawing/2014/main" xmlns="" id="{03B79F6D-5D84-BC27-6254-212F4FFB7331}"/>
              </a:ext>
            </a:extLst>
          </p:cNvPr>
          <p:cNvSpPr/>
          <p:nvPr/>
        </p:nvSpPr>
        <p:spPr>
          <a:xfrm>
            <a:off x="7143750" y="1590506"/>
            <a:ext cx="957282" cy="2898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11" name="TextBox 10">
            <a:extLst>
              <a:ext uri="{FF2B5EF4-FFF2-40B4-BE49-F238E27FC236}">
                <a16:creationId xmlns:a16="http://schemas.microsoft.com/office/drawing/2014/main" xmlns="" id="{5D475057-27AA-4415-F099-FBC2098625ED}"/>
              </a:ext>
            </a:extLst>
          </p:cNvPr>
          <p:cNvSpPr txBox="1"/>
          <p:nvPr/>
        </p:nvSpPr>
        <p:spPr>
          <a:xfrm>
            <a:off x="4709023" y="4565770"/>
            <a:ext cx="3932699" cy="276999"/>
          </a:xfrm>
          <a:prstGeom prst="rect">
            <a:avLst/>
          </a:prstGeom>
          <a:noFill/>
        </p:spPr>
        <p:txBody>
          <a:bodyPr wrap="square">
            <a:spAutoFit/>
          </a:bodyPr>
          <a:lstStyle/>
          <a:p>
            <a:r>
              <a:rPr lang="en-NZ" sz="1200" b="1" dirty="0"/>
              <a:t>String </a:t>
            </a:r>
            <a:r>
              <a:rPr lang="en-NZ" sz="1200" b="1" dirty="0" err="1"/>
              <a:t>emailPattern</a:t>
            </a:r>
            <a:r>
              <a:rPr lang="en-NZ" sz="1200" b="1" dirty="0"/>
              <a:t> = "^[A-Za-z0-9+_.-]+@(.+)$"</a:t>
            </a:r>
          </a:p>
        </p:txBody>
      </p:sp>
      <p:sp>
        <p:nvSpPr>
          <p:cNvPr id="12" name="Action Button: Help 11">
            <a:hlinkClick r:id="" action="ppaction://noaction" highlightClick="1"/>
            <a:extLst>
              <a:ext uri="{FF2B5EF4-FFF2-40B4-BE49-F238E27FC236}">
                <a16:creationId xmlns:a16="http://schemas.microsoft.com/office/drawing/2014/main" xmlns="" id="{37293FB3-EE55-3828-57F5-F19337A64928}"/>
              </a:ext>
            </a:extLst>
          </p:cNvPr>
          <p:cNvSpPr/>
          <p:nvPr/>
        </p:nvSpPr>
        <p:spPr>
          <a:xfrm>
            <a:off x="4340992" y="4537538"/>
            <a:ext cx="316361" cy="328315"/>
          </a:xfrm>
          <a:prstGeom prst="actionButtonHelp">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14"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9693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3" grpId="0" animBg="1"/>
      <p:bldP spid="2" grpId="0" animBg="1"/>
      <p:bldP spid="6"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09;p18">
            <a:extLst>
              <a:ext uri="{FF2B5EF4-FFF2-40B4-BE49-F238E27FC236}">
                <a16:creationId xmlns:a16="http://schemas.microsoft.com/office/drawing/2014/main" xmlns="" id="{B9BC1768-C1C7-BE9D-13F1-2C999ACC376B}"/>
              </a:ext>
            </a:extLst>
          </p:cNvPr>
          <p:cNvSpPr txBox="1">
            <a:spLocks/>
          </p:cNvSpPr>
          <p:nvPr/>
        </p:nvSpPr>
        <p:spPr>
          <a:xfrm>
            <a:off x="264718" y="730143"/>
            <a:ext cx="5928692"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Create account functionality - </a:t>
            </a:r>
            <a:r>
              <a:rPr lang="en-NZ" sz="1800" b="1" dirty="0">
                <a:latin typeface="Fira Sans Extra Condensed Medium"/>
                <a:ea typeface="Fira Sans Extra Condensed Medium"/>
                <a:cs typeface="Fira Sans Extra Condensed Medium"/>
                <a:sym typeface="Fira Sans Extra Condensed Medium"/>
              </a:rPr>
              <a:t>Email Format</a:t>
            </a:r>
          </a:p>
        </p:txBody>
      </p:sp>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475285" y="1021511"/>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a:t>
            </a:r>
            <a:r>
              <a:rPr lang="en-US" altLang="zh-CN" sz="1500" dirty="0">
                <a:latin typeface="Arial" panose="020B0604020202020204" pitchFamily="34" charset="0"/>
                <a:ea typeface="Fira Sans Extra Condensed Medium"/>
                <a:cs typeface="Arial" panose="020B0604020202020204" pitchFamily="34" charset="0"/>
                <a:sym typeface="Fira Sans Extra Condensed Medium"/>
              </a:rPr>
              <a:t>method</a:t>
            </a:r>
            <a:endParaRPr lang="en-NZ" sz="1500" dirty="0">
              <a:latin typeface="Fira Sans Extra Condensed Medium"/>
              <a:ea typeface="Fira Sans Extra Condensed Medium"/>
              <a:cs typeface="Fira Sans Extra Condensed Medium"/>
              <a:sym typeface="Fira Sans Extra Condensed Medium"/>
            </a:endParaRPr>
          </a:p>
        </p:txBody>
      </p:sp>
      <p:pic>
        <p:nvPicPr>
          <p:cNvPr id="3" name="Picture 2" descr="A screenshot of a computer&#10;&#10;Description automatically generated">
            <a:extLst>
              <a:ext uri="{FF2B5EF4-FFF2-40B4-BE49-F238E27FC236}">
                <a16:creationId xmlns:a16="http://schemas.microsoft.com/office/drawing/2014/main" xmlns="" id="{6260DA72-C69B-2C1B-327F-95914936C53F}"/>
              </a:ext>
            </a:extLst>
          </p:cNvPr>
          <p:cNvPicPr>
            <a:picLocks noChangeAspect="1"/>
          </p:cNvPicPr>
          <p:nvPr/>
        </p:nvPicPr>
        <p:blipFill rotWithShape="1">
          <a:blip r:embed="rId2">
            <a:extLst>
              <a:ext uri="{28A0092B-C50C-407E-A947-70E740481C1C}">
                <a14:useLocalDpi xmlns:a14="http://schemas.microsoft.com/office/drawing/2010/main" val="0"/>
              </a:ext>
            </a:extLst>
          </a:blip>
          <a:srcRect l="27835" t="749" r="25076" b="33030"/>
          <a:stretch/>
        </p:blipFill>
        <p:spPr>
          <a:xfrm>
            <a:off x="284891" y="1382412"/>
            <a:ext cx="4668236" cy="342666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xmlns="" id="{FE75D4BE-D802-F8FA-764E-E076AFACA8A3}"/>
              </a:ext>
            </a:extLst>
          </p:cNvPr>
          <p:cNvPicPr>
            <a:picLocks noChangeAspect="1"/>
          </p:cNvPicPr>
          <p:nvPr/>
        </p:nvPicPr>
        <p:blipFill rotWithShape="1">
          <a:blip r:embed="rId2">
            <a:extLst>
              <a:ext uri="{28A0092B-C50C-407E-A947-70E740481C1C}">
                <a14:useLocalDpi xmlns:a14="http://schemas.microsoft.com/office/drawing/2010/main" val="0"/>
              </a:ext>
            </a:extLst>
          </a:blip>
          <a:srcRect l="27370" t="69146" r="30026"/>
          <a:stretch/>
        </p:blipFill>
        <p:spPr>
          <a:xfrm>
            <a:off x="5098558" y="1434010"/>
            <a:ext cx="3895628" cy="1472582"/>
          </a:xfrm>
          <a:prstGeom prst="rect">
            <a:avLst/>
          </a:prstGeom>
        </p:spPr>
      </p:pic>
      <p:sp>
        <p:nvSpPr>
          <p:cNvPr id="9"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21049132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09;p18">
            <a:extLst>
              <a:ext uri="{FF2B5EF4-FFF2-40B4-BE49-F238E27FC236}">
                <a16:creationId xmlns:a16="http://schemas.microsoft.com/office/drawing/2014/main" xmlns="" id="{B9BC1768-C1C7-BE9D-13F1-2C999ACC376B}"/>
              </a:ext>
            </a:extLst>
          </p:cNvPr>
          <p:cNvSpPr txBox="1">
            <a:spLocks/>
          </p:cNvSpPr>
          <p:nvPr/>
        </p:nvSpPr>
        <p:spPr>
          <a:xfrm>
            <a:off x="243937" y="789365"/>
            <a:ext cx="3942301"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Add a chore functionality</a:t>
            </a:r>
            <a:endParaRPr lang="en-NZ" sz="1800" dirty="0">
              <a:latin typeface="Arial" panose="020B0604020202020204" pitchFamily="34" charset="0"/>
              <a:cs typeface="Arial" panose="020B0604020202020204" pitchFamily="34" charset="0"/>
            </a:endParaRPr>
          </a:p>
        </p:txBody>
      </p:sp>
      <p:grpSp>
        <p:nvGrpSpPr>
          <p:cNvPr id="8" name="Google Shape;210;p18">
            <a:extLst>
              <a:ext uri="{FF2B5EF4-FFF2-40B4-BE49-F238E27FC236}">
                <a16:creationId xmlns:a16="http://schemas.microsoft.com/office/drawing/2014/main" xmlns="" id="{126BAA68-D92C-4828-78B4-1E4AF368D159}"/>
              </a:ext>
            </a:extLst>
          </p:cNvPr>
          <p:cNvGrpSpPr/>
          <p:nvPr/>
        </p:nvGrpSpPr>
        <p:grpSpPr>
          <a:xfrm>
            <a:off x="1026150" y="1420541"/>
            <a:ext cx="6877865" cy="271125"/>
            <a:chOff x="1518093" y="1235964"/>
            <a:chExt cx="4841806" cy="361500"/>
          </a:xfrm>
        </p:grpSpPr>
        <p:grpSp>
          <p:nvGrpSpPr>
            <p:cNvPr id="9" name="Google Shape;211;p18">
              <a:extLst>
                <a:ext uri="{FF2B5EF4-FFF2-40B4-BE49-F238E27FC236}">
                  <a16:creationId xmlns:a16="http://schemas.microsoft.com/office/drawing/2014/main" xmlns="" id="{DFE00F80-B00F-8755-273F-C79326E7DD67}"/>
                </a:ext>
              </a:extLst>
            </p:cNvPr>
            <p:cNvGrpSpPr/>
            <p:nvPr/>
          </p:nvGrpSpPr>
          <p:grpSpPr>
            <a:xfrm>
              <a:off x="2784252" y="1235964"/>
              <a:ext cx="3575647" cy="361479"/>
              <a:chOff x="3557650" y="1302663"/>
              <a:chExt cx="3507600" cy="354600"/>
            </a:xfrm>
          </p:grpSpPr>
          <p:sp>
            <p:nvSpPr>
              <p:cNvPr id="16" name="Google Shape;212;p18">
                <a:extLst>
                  <a:ext uri="{FF2B5EF4-FFF2-40B4-BE49-F238E27FC236}">
                    <a16:creationId xmlns:a16="http://schemas.microsoft.com/office/drawing/2014/main" xmlns="" id="{CC555A4A-46F9-4E0A-5B6C-0284F72307BA}"/>
                  </a:ext>
                </a:extLst>
              </p:cNvPr>
              <p:cNvSpPr/>
              <p:nvPr/>
            </p:nvSpPr>
            <p:spPr>
              <a:xfrm>
                <a:off x="3557650" y="1304913"/>
                <a:ext cx="3507600" cy="350100"/>
              </a:xfrm>
              <a:prstGeom prst="rect">
                <a:avLst/>
              </a:prstGeom>
              <a:solidFill>
                <a:srgbClr val="EBEBEB"/>
              </a:solidFill>
              <a:ln>
                <a:noFill/>
              </a:ln>
            </p:spPr>
            <p:txBody>
              <a:bodyPr spcFirstLastPara="1" wrap="square" lIns="68569" tIns="68569" rIns="68569" bIns="68569" anchor="ctr" anchorCtr="0">
                <a:noAutofit/>
              </a:bodyPr>
              <a:lstStyle/>
              <a:p>
                <a:endParaRPr sz="1050"/>
              </a:p>
            </p:txBody>
          </p:sp>
          <p:sp>
            <p:nvSpPr>
              <p:cNvPr id="17" name="Google Shape;213;p18">
                <a:extLst>
                  <a:ext uri="{FF2B5EF4-FFF2-40B4-BE49-F238E27FC236}">
                    <a16:creationId xmlns:a16="http://schemas.microsoft.com/office/drawing/2014/main" xmlns="" id="{2A50AF0A-616F-847B-48EB-84F33F74793E}"/>
                  </a:ext>
                </a:extLst>
              </p:cNvPr>
              <p:cNvSpPr txBox="1"/>
              <p:nvPr/>
            </p:nvSpPr>
            <p:spPr>
              <a:xfrm>
                <a:off x="4712650" y="1302663"/>
                <a:ext cx="1197600" cy="354600"/>
              </a:xfrm>
              <a:prstGeom prst="rect">
                <a:avLst/>
              </a:prstGeom>
              <a:noFill/>
              <a:ln>
                <a:noFill/>
              </a:ln>
            </p:spPr>
            <p:txBody>
              <a:bodyPr spcFirstLastPara="1" wrap="square" lIns="68569" tIns="68569" rIns="68569" bIns="68569" anchor="ctr" anchorCtr="0">
                <a:noAutofit/>
              </a:bodyPr>
              <a:lstStyle/>
              <a:p>
                <a:pPr algn="ctr"/>
                <a:r>
                  <a:rPr lang="en" sz="1050" b="1" dirty="0">
                    <a:latin typeface="Fira Sans Extra Condensed Medium"/>
                    <a:ea typeface="Fira Sans Extra Condensed Medium"/>
                    <a:cs typeface="Fira Sans Extra Condensed Medium"/>
                    <a:sym typeface="Fira Sans Extra Condensed Medium"/>
                  </a:rPr>
                  <a:t>Purpose</a:t>
                </a:r>
                <a:endParaRPr sz="1350" b="1" dirty="0">
                  <a:latin typeface="Fira Sans Extra Condensed Medium"/>
                  <a:ea typeface="Fira Sans Extra Condensed Medium"/>
                  <a:cs typeface="Fira Sans Extra Condensed Medium"/>
                  <a:sym typeface="Fira Sans Extra Condensed Medium"/>
                </a:endParaRPr>
              </a:p>
            </p:txBody>
          </p:sp>
        </p:grpSp>
        <p:grpSp>
          <p:nvGrpSpPr>
            <p:cNvPr id="10" name="Google Shape;214;p18">
              <a:extLst>
                <a:ext uri="{FF2B5EF4-FFF2-40B4-BE49-F238E27FC236}">
                  <a16:creationId xmlns:a16="http://schemas.microsoft.com/office/drawing/2014/main" xmlns="" id="{9E04E426-0E7D-80B3-4BBA-9D50E9ACF61C}"/>
                </a:ext>
              </a:extLst>
            </p:cNvPr>
            <p:cNvGrpSpPr/>
            <p:nvPr/>
          </p:nvGrpSpPr>
          <p:grpSpPr>
            <a:xfrm>
              <a:off x="1518093" y="1235964"/>
              <a:ext cx="1186794" cy="361500"/>
              <a:chOff x="1518093" y="1235964"/>
              <a:chExt cx="1186794" cy="361500"/>
            </a:xfrm>
          </p:grpSpPr>
          <p:sp>
            <p:nvSpPr>
              <p:cNvPr id="14" name="Google Shape;215;p18">
                <a:extLst>
                  <a:ext uri="{FF2B5EF4-FFF2-40B4-BE49-F238E27FC236}">
                    <a16:creationId xmlns:a16="http://schemas.microsoft.com/office/drawing/2014/main" xmlns="" id="{F5BFF83F-7BDA-B442-B04E-68F86CB8A4AE}"/>
                  </a:ext>
                </a:extLst>
              </p:cNvPr>
              <p:cNvSpPr/>
              <p:nvPr/>
            </p:nvSpPr>
            <p:spPr>
              <a:xfrm>
                <a:off x="1518093" y="1238104"/>
                <a:ext cx="1186794" cy="357300"/>
              </a:xfrm>
              <a:prstGeom prst="rect">
                <a:avLst/>
              </a:prstGeom>
              <a:solidFill>
                <a:srgbClr val="EBEBEB"/>
              </a:solidFill>
              <a:ln>
                <a:noFill/>
              </a:ln>
            </p:spPr>
            <p:txBody>
              <a:bodyPr spcFirstLastPara="1" wrap="square" lIns="68569" tIns="68569" rIns="68569" bIns="68569" anchor="ctr" anchorCtr="0">
                <a:noAutofit/>
              </a:bodyPr>
              <a:lstStyle/>
              <a:p>
                <a:endParaRPr sz="1050"/>
              </a:p>
            </p:txBody>
          </p:sp>
          <p:sp>
            <p:nvSpPr>
              <p:cNvPr id="15" name="Google Shape;216;p18">
                <a:extLst>
                  <a:ext uri="{FF2B5EF4-FFF2-40B4-BE49-F238E27FC236}">
                    <a16:creationId xmlns:a16="http://schemas.microsoft.com/office/drawing/2014/main" xmlns="" id="{A3C7BD1E-18B5-5EE6-9AB4-3F852BFA4B28}"/>
                  </a:ext>
                </a:extLst>
              </p:cNvPr>
              <p:cNvSpPr txBox="1"/>
              <p:nvPr/>
            </p:nvSpPr>
            <p:spPr>
              <a:xfrm>
                <a:off x="1640201" y="1235964"/>
                <a:ext cx="915138" cy="361500"/>
              </a:xfrm>
              <a:prstGeom prst="rect">
                <a:avLst/>
              </a:prstGeom>
              <a:noFill/>
              <a:ln>
                <a:noFill/>
              </a:ln>
            </p:spPr>
            <p:txBody>
              <a:bodyPr spcFirstLastPara="1" wrap="square" lIns="68569" tIns="68569" rIns="68569" bIns="68569" anchor="ctr" anchorCtr="0">
                <a:noAutofit/>
              </a:bodyPr>
              <a:lstStyle/>
              <a:p>
                <a:pPr algn="ctr"/>
                <a:r>
                  <a:rPr lang="en" sz="1350" b="1" dirty="0">
                    <a:latin typeface="Fira Sans Extra Condensed Medium"/>
                    <a:ea typeface="Fira Sans Extra Condensed Medium"/>
                    <a:cs typeface="Fira Sans Extra Condensed Medium"/>
                    <a:sym typeface="Fira Sans Extra Condensed Medium"/>
                  </a:rPr>
                  <a:t>Task</a:t>
                </a:r>
                <a:endParaRPr sz="1350" b="1" dirty="0">
                  <a:latin typeface="Fira Sans Extra Condensed Medium"/>
                  <a:ea typeface="Fira Sans Extra Condensed Medium"/>
                  <a:cs typeface="Fira Sans Extra Condensed Medium"/>
                  <a:sym typeface="Fira Sans Extra Condensed Medium"/>
                </a:endParaRPr>
              </a:p>
            </p:txBody>
          </p:sp>
        </p:grpSp>
      </p:grpSp>
      <p:grpSp>
        <p:nvGrpSpPr>
          <p:cNvPr id="18" name="Google Shape;220;p18">
            <a:extLst>
              <a:ext uri="{FF2B5EF4-FFF2-40B4-BE49-F238E27FC236}">
                <a16:creationId xmlns:a16="http://schemas.microsoft.com/office/drawing/2014/main" xmlns="" id="{EA0FED5A-DE96-A7C9-C52E-D71FA8F0857B}"/>
              </a:ext>
            </a:extLst>
          </p:cNvPr>
          <p:cNvGrpSpPr/>
          <p:nvPr/>
        </p:nvGrpSpPr>
        <p:grpSpPr>
          <a:xfrm>
            <a:off x="1026150" y="1747353"/>
            <a:ext cx="6877864" cy="699676"/>
            <a:chOff x="1518073" y="1664787"/>
            <a:chExt cx="4841854" cy="717992"/>
          </a:xfrm>
        </p:grpSpPr>
        <p:grpSp>
          <p:nvGrpSpPr>
            <p:cNvPr id="19" name="Google Shape;221;p18">
              <a:extLst>
                <a:ext uri="{FF2B5EF4-FFF2-40B4-BE49-F238E27FC236}">
                  <a16:creationId xmlns:a16="http://schemas.microsoft.com/office/drawing/2014/main" xmlns="" id="{E03FFE37-A818-B717-E2C2-98A94A5A389E}"/>
                </a:ext>
              </a:extLst>
            </p:cNvPr>
            <p:cNvGrpSpPr/>
            <p:nvPr/>
          </p:nvGrpSpPr>
          <p:grpSpPr>
            <a:xfrm>
              <a:off x="1518073" y="1664787"/>
              <a:ext cx="4841854" cy="717992"/>
              <a:chOff x="1518073" y="1664787"/>
              <a:chExt cx="4841854" cy="717992"/>
            </a:xfrm>
          </p:grpSpPr>
          <p:sp>
            <p:nvSpPr>
              <p:cNvPr id="23" name="Google Shape;222;p18">
                <a:extLst>
                  <a:ext uri="{FF2B5EF4-FFF2-40B4-BE49-F238E27FC236}">
                    <a16:creationId xmlns:a16="http://schemas.microsoft.com/office/drawing/2014/main" xmlns="" id="{DD94ACA9-1798-BD6D-2ABA-88CE84FD3BE7}"/>
                  </a:ext>
                </a:extLst>
              </p:cNvPr>
              <p:cNvSpPr/>
              <p:nvPr/>
            </p:nvSpPr>
            <p:spPr>
              <a:xfrm>
                <a:off x="1518073" y="1673579"/>
                <a:ext cx="1186807" cy="709200"/>
              </a:xfrm>
              <a:prstGeom prst="rect">
                <a:avLst/>
              </a:prstGeom>
              <a:solidFill>
                <a:srgbClr val="F9564F"/>
              </a:solidFill>
              <a:ln>
                <a:noFill/>
              </a:ln>
            </p:spPr>
            <p:txBody>
              <a:bodyPr spcFirstLastPara="1" wrap="square" lIns="68569" tIns="68569" rIns="68569" bIns="68569" anchor="ctr" anchorCtr="0">
                <a:noAutofit/>
              </a:bodyPr>
              <a:lstStyle/>
              <a:p>
                <a:endParaRPr sz="1050"/>
              </a:p>
            </p:txBody>
          </p:sp>
          <p:sp>
            <p:nvSpPr>
              <p:cNvPr id="24" name="Google Shape;223;p18">
                <a:extLst>
                  <a:ext uri="{FF2B5EF4-FFF2-40B4-BE49-F238E27FC236}">
                    <a16:creationId xmlns:a16="http://schemas.microsoft.com/office/drawing/2014/main" xmlns="" id="{DE88B669-7552-8C15-C8F5-FCFDFD2416C7}"/>
                  </a:ext>
                </a:extLst>
              </p:cNvPr>
              <p:cNvSpPr/>
              <p:nvPr/>
            </p:nvSpPr>
            <p:spPr>
              <a:xfrm>
                <a:off x="2784227" y="1664787"/>
                <a:ext cx="3575700" cy="708900"/>
              </a:xfrm>
              <a:prstGeom prst="rect">
                <a:avLst/>
              </a:prstGeom>
              <a:solidFill>
                <a:srgbClr val="F9564F"/>
              </a:solidFill>
              <a:ln>
                <a:noFill/>
              </a:ln>
            </p:spPr>
            <p:txBody>
              <a:bodyPr spcFirstLastPara="1" wrap="square" lIns="68569" tIns="68569" rIns="68569" bIns="68569" anchor="ctr" anchorCtr="0">
                <a:noAutofit/>
              </a:bodyPr>
              <a:lstStyle/>
              <a:p>
                <a:endParaRPr sz="1050"/>
              </a:p>
            </p:txBody>
          </p:sp>
        </p:grpSp>
        <p:grpSp>
          <p:nvGrpSpPr>
            <p:cNvPr id="20" name="Google Shape;225;p18">
              <a:extLst>
                <a:ext uri="{FF2B5EF4-FFF2-40B4-BE49-F238E27FC236}">
                  <a16:creationId xmlns:a16="http://schemas.microsoft.com/office/drawing/2014/main" xmlns="" id="{E5955E3B-0447-E51B-3D79-6C79C2DC3BD3}"/>
                </a:ext>
              </a:extLst>
            </p:cNvPr>
            <p:cNvGrpSpPr/>
            <p:nvPr/>
          </p:nvGrpSpPr>
          <p:grpSpPr>
            <a:xfrm>
              <a:off x="1729540" y="1763032"/>
              <a:ext cx="4534463" cy="530400"/>
              <a:chOff x="1729540" y="1763032"/>
              <a:chExt cx="4534463" cy="530400"/>
            </a:xfrm>
          </p:grpSpPr>
          <p:sp>
            <p:nvSpPr>
              <p:cNvPr id="21" name="Google Shape;226;p18">
                <a:extLst>
                  <a:ext uri="{FF2B5EF4-FFF2-40B4-BE49-F238E27FC236}">
                    <a16:creationId xmlns:a16="http://schemas.microsoft.com/office/drawing/2014/main" xmlns="" id="{CB20860B-0825-1D63-D3AE-5A207D2279FE}"/>
                  </a:ext>
                </a:extLst>
              </p:cNvPr>
              <p:cNvSpPr txBox="1"/>
              <p:nvPr/>
            </p:nvSpPr>
            <p:spPr>
              <a:xfrm>
                <a:off x="1729540" y="1834102"/>
                <a:ext cx="763873" cy="361500"/>
              </a:xfrm>
              <a:prstGeom prst="rect">
                <a:avLst/>
              </a:prstGeom>
              <a:noFill/>
              <a:ln>
                <a:noFill/>
              </a:ln>
            </p:spPr>
            <p:txBody>
              <a:bodyPr spcFirstLastPara="1" wrap="square" lIns="68569" tIns="68569" rIns="68569" bIns="68569" anchor="ctr" anchorCtr="0">
                <a:noAutofit/>
              </a:bodyPr>
              <a:lstStyle/>
              <a:p>
                <a:r>
                  <a:rPr lang="en" sz="1500" dirty="0">
                    <a:solidFill>
                      <a:srgbClr val="FFFFFF"/>
                    </a:solidFill>
                    <a:latin typeface="Fira Sans Extra Condensed Medium"/>
                    <a:ea typeface="Fira Sans Extra Condensed Medium"/>
                    <a:cs typeface="Fira Sans Extra Condensed Medium"/>
                    <a:sym typeface="Fira Sans Extra Condensed Medium"/>
                  </a:rPr>
                  <a:t>Valid Input</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 name="Google Shape;227;p18">
                <a:extLst>
                  <a:ext uri="{FF2B5EF4-FFF2-40B4-BE49-F238E27FC236}">
                    <a16:creationId xmlns:a16="http://schemas.microsoft.com/office/drawing/2014/main" xmlns="" id="{3FD5A4BB-FB8D-B7F3-D521-BEF64B6D3C9A}"/>
                  </a:ext>
                </a:extLst>
              </p:cNvPr>
              <p:cNvSpPr txBox="1"/>
              <p:nvPr/>
            </p:nvSpPr>
            <p:spPr>
              <a:xfrm>
                <a:off x="2876792" y="1763032"/>
                <a:ext cx="3387211" cy="530400"/>
              </a:xfrm>
              <a:prstGeom prst="rect">
                <a:avLst/>
              </a:prstGeom>
              <a:noFill/>
              <a:ln>
                <a:noFill/>
              </a:ln>
            </p:spPr>
            <p:txBody>
              <a:bodyPr spcFirstLastPara="1" wrap="square" lIns="68569" tIns="68569" rIns="68569" bIns="68569" anchor="ctr" anchorCtr="0">
                <a:noAutofit/>
              </a:bodyPr>
              <a:lstStyle/>
              <a:p>
                <a:r>
                  <a:rPr lang="en" sz="1500" dirty="0">
                    <a:solidFill>
                      <a:srgbClr val="FFFFFF"/>
                    </a:solidFill>
                    <a:latin typeface="Fira Sans"/>
                    <a:ea typeface="Fira Sans"/>
                    <a:cs typeface="Fira Sans"/>
                    <a:sym typeface="Fira Sans"/>
                  </a:rPr>
                  <a:t>If the input is valid, the method returns the </a:t>
                </a:r>
                <a:r>
                  <a:rPr lang="en-NZ" sz="1500" dirty="0">
                    <a:solidFill>
                      <a:srgbClr val="FFFFFF"/>
                    </a:solidFill>
                    <a:latin typeface="Fira Sans"/>
                    <a:ea typeface="Fira Sans"/>
                    <a:cs typeface="Fira Sans"/>
                    <a:sym typeface="Fira Sans"/>
                  </a:rPr>
                  <a:t>corresponding successful</a:t>
                </a:r>
                <a:r>
                  <a:rPr lang="en" sz="1500" dirty="0">
                    <a:solidFill>
                      <a:srgbClr val="FFFFFF"/>
                    </a:solidFill>
                    <a:latin typeface="Fira Sans"/>
                    <a:ea typeface="Fira Sans"/>
                    <a:cs typeface="Fira Sans"/>
                    <a:sym typeface="Fira Sans"/>
                  </a:rPr>
                  <a:t> message. </a:t>
                </a:r>
                <a:endParaRPr sz="1500" dirty="0">
                  <a:solidFill>
                    <a:srgbClr val="FFFFFF"/>
                  </a:solidFill>
                  <a:latin typeface="Fira Sans"/>
                  <a:ea typeface="Fira Sans"/>
                  <a:cs typeface="Fira Sans"/>
                  <a:sym typeface="Fira Sans"/>
                </a:endParaRPr>
              </a:p>
            </p:txBody>
          </p:sp>
        </p:grpSp>
      </p:grpSp>
      <p:grpSp>
        <p:nvGrpSpPr>
          <p:cNvPr id="29" name="Google Shape;231;p18">
            <a:extLst>
              <a:ext uri="{FF2B5EF4-FFF2-40B4-BE49-F238E27FC236}">
                <a16:creationId xmlns:a16="http://schemas.microsoft.com/office/drawing/2014/main" xmlns="" id="{BE95181D-FD65-DE09-FF10-F902639B64DA}"/>
              </a:ext>
            </a:extLst>
          </p:cNvPr>
          <p:cNvGrpSpPr/>
          <p:nvPr/>
        </p:nvGrpSpPr>
        <p:grpSpPr>
          <a:xfrm>
            <a:off x="1026169" y="2482849"/>
            <a:ext cx="6877846" cy="696727"/>
            <a:chOff x="1518082" y="2451484"/>
            <a:chExt cx="4841845" cy="714966"/>
          </a:xfrm>
        </p:grpSpPr>
        <p:grpSp>
          <p:nvGrpSpPr>
            <p:cNvPr id="30" name="Google Shape;232;p18">
              <a:extLst>
                <a:ext uri="{FF2B5EF4-FFF2-40B4-BE49-F238E27FC236}">
                  <a16:creationId xmlns:a16="http://schemas.microsoft.com/office/drawing/2014/main" xmlns="" id="{BA514D40-999B-B376-0AFB-9D540EA7B5F2}"/>
                </a:ext>
              </a:extLst>
            </p:cNvPr>
            <p:cNvGrpSpPr/>
            <p:nvPr/>
          </p:nvGrpSpPr>
          <p:grpSpPr>
            <a:xfrm>
              <a:off x="1518082" y="2451484"/>
              <a:ext cx="4841845" cy="714966"/>
              <a:chOff x="1518082" y="2451484"/>
              <a:chExt cx="4841845" cy="714966"/>
            </a:xfrm>
          </p:grpSpPr>
          <p:sp>
            <p:nvSpPr>
              <p:cNvPr id="37" name="Google Shape;233;p18">
                <a:extLst>
                  <a:ext uri="{FF2B5EF4-FFF2-40B4-BE49-F238E27FC236}">
                    <a16:creationId xmlns:a16="http://schemas.microsoft.com/office/drawing/2014/main" xmlns="" id="{2E077155-CF91-E21E-EC8B-7ED699307E98}"/>
                  </a:ext>
                </a:extLst>
              </p:cNvPr>
              <p:cNvSpPr/>
              <p:nvPr/>
            </p:nvSpPr>
            <p:spPr>
              <a:xfrm>
                <a:off x="1518082" y="2457250"/>
                <a:ext cx="1186807" cy="709200"/>
              </a:xfrm>
              <a:prstGeom prst="rect">
                <a:avLst/>
              </a:prstGeom>
              <a:solidFill>
                <a:srgbClr val="B33F62"/>
              </a:solidFill>
              <a:ln>
                <a:noFill/>
              </a:ln>
            </p:spPr>
            <p:txBody>
              <a:bodyPr spcFirstLastPara="1" wrap="square" lIns="68569" tIns="68569" rIns="68569" bIns="68569" anchor="ctr" anchorCtr="0">
                <a:noAutofit/>
              </a:bodyPr>
              <a:lstStyle/>
              <a:p>
                <a:endParaRPr sz="1050" dirty="0"/>
              </a:p>
            </p:txBody>
          </p:sp>
          <p:sp>
            <p:nvSpPr>
              <p:cNvPr id="38" name="Google Shape;234;p18">
                <a:extLst>
                  <a:ext uri="{FF2B5EF4-FFF2-40B4-BE49-F238E27FC236}">
                    <a16:creationId xmlns:a16="http://schemas.microsoft.com/office/drawing/2014/main" xmlns="" id="{09341D3B-F907-C7EA-73C1-3786DF0A3FA4}"/>
                  </a:ext>
                </a:extLst>
              </p:cNvPr>
              <p:cNvSpPr/>
              <p:nvPr/>
            </p:nvSpPr>
            <p:spPr>
              <a:xfrm>
                <a:off x="2784227" y="2451484"/>
                <a:ext cx="3575700" cy="708900"/>
              </a:xfrm>
              <a:prstGeom prst="rect">
                <a:avLst/>
              </a:prstGeom>
              <a:solidFill>
                <a:srgbClr val="B33F62"/>
              </a:solidFill>
              <a:ln>
                <a:noFill/>
              </a:ln>
            </p:spPr>
            <p:txBody>
              <a:bodyPr spcFirstLastPara="1" wrap="square" lIns="68569" tIns="68569" rIns="68569" bIns="68569" anchor="ctr" anchorCtr="0">
                <a:noAutofit/>
              </a:bodyPr>
              <a:lstStyle/>
              <a:p>
                <a:endParaRPr sz="1050"/>
              </a:p>
            </p:txBody>
          </p:sp>
        </p:grpSp>
        <p:grpSp>
          <p:nvGrpSpPr>
            <p:cNvPr id="31" name="Google Shape;236;p18">
              <a:extLst>
                <a:ext uri="{FF2B5EF4-FFF2-40B4-BE49-F238E27FC236}">
                  <a16:creationId xmlns:a16="http://schemas.microsoft.com/office/drawing/2014/main" xmlns="" id="{64DBE76F-BEAD-FDAC-25C9-8470D2BCD3C9}"/>
                </a:ext>
              </a:extLst>
            </p:cNvPr>
            <p:cNvGrpSpPr/>
            <p:nvPr/>
          </p:nvGrpSpPr>
          <p:grpSpPr>
            <a:xfrm>
              <a:off x="1695035" y="2540783"/>
              <a:ext cx="4568967" cy="530400"/>
              <a:chOff x="1695035" y="2540783"/>
              <a:chExt cx="4568967" cy="530400"/>
            </a:xfrm>
          </p:grpSpPr>
          <p:sp>
            <p:nvSpPr>
              <p:cNvPr id="35" name="Google Shape;237;p18">
                <a:extLst>
                  <a:ext uri="{FF2B5EF4-FFF2-40B4-BE49-F238E27FC236}">
                    <a16:creationId xmlns:a16="http://schemas.microsoft.com/office/drawing/2014/main" xmlns="" id="{EF3E8166-5E93-4B89-A4B6-DA939603B9AC}"/>
                  </a:ext>
                </a:extLst>
              </p:cNvPr>
              <p:cNvSpPr txBox="1"/>
              <p:nvPr/>
            </p:nvSpPr>
            <p:spPr>
              <a:xfrm>
                <a:off x="1695035" y="2631100"/>
                <a:ext cx="807762" cy="361500"/>
              </a:xfrm>
              <a:prstGeom prst="rect">
                <a:avLst/>
              </a:prstGeom>
              <a:noFill/>
              <a:ln>
                <a:noFill/>
              </a:ln>
            </p:spPr>
            <p:txBody>
              <a:bodyPr spcFirstLastPara="1" wrap="square" lIns="68569" tIns="68569" rIns="68569" bIns="68569" anchor="ctr" anchorCtr="0">
                <a:noAutofit/>
              </a:bodyPr>
              <a:lstStyle/>
              <a:p>
                <a:r>
                  <a:rPr lang="en-NZ" sz="1500" dirty="0">
                    <a:solidFill>
                      <a:srgbClr val="FFFFFF"/>
                    </a:solidFill>
                    <a:latin typeface="Fira Sans Extra Condensed Medium"/>
                    <a:ea typeface="Fira Sans Extra Condensed Medium"/>
                    <a:cs typeface="Fira Sans Extra Condensed Medium"/>
                    <a:sym typeface="Fira Sans Extra Condensed Medium"/>
                  </a:rPr>
                  <a:t>Empty Field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6" name="Google Shape;238;p18">
                <a:extLst>
                  <a:ext uri="{FF2B5EF4-FFF2-40B4-BE49-F238E27FC236}">
                    <a16:creationId xmlns:a16="http://schemas.microsoft.com/office/drawing/2014/main" xmlns="" id="{7C7C2341-A12D-1EC5-82B5-33880A45E3BB}"/>
                  </a:ext>
                </a:extLst>
              </p:cNvPr>
              <p:cNvSpPr txBox="1"/>
              <p:nvPr/>
            </p:nvSpPr>
            <p:spPr>
              <a:xfrm>
                <a:off x="2876789" y="2540783"/>
                <a:ext cx="3387213" cy="530400"/>
              </a:xfrm>
              <a:prstGeom prst="rect">
                <a:avLst/>
              </a:prstGeom>
              <a:noFill/>
              <a:ln>
                <a:noFill/>
              </a:ln>
            </p:spPr>
            <p:txBody>
              <a:bodyPr spcFirstLastPara="1" wrap="square" lIns="68569" tIns="68569" rIns="68569" bIns="68569" anchor="ctr" anchorCtr="0">
                <a:noAutofit/>
              </a:bodyPr>
              <a:lstStyle/>
              <a:p>
                <a:r>
                  <a:rPr lang="en" sz="1500" dirty="0">
                    <a:solidFill>
                      <a:srgbClr val="FFFFFF"/>
                    </a:solidFill>
                    <a:latin typeface="Fira Sans"/>
                    <a:ea typeface="Fira Sans"/>
                    <a:cs typeface="Fira Sans"/>
                    <a:sym typeface="Fira Sans"/>
                  </a:rPr>
                  <a:t>If any filed is empty, the method returns the </a:t>
                </a:r>
                <a:r>
                  <a:rPr lang="en-NZ" sz="1500" dirty="0">
                    <a:solidFill>
                      <a:srgbClr val="FFFFFF"/>
                    </a:solidFill>
                    <a:latin typeface="Fira Sans"/>
                    <a:ea typeface="Fira Sans"/>
                    <a:cs typeface="Fira Sans"/>
                    <a:sym typeface="Fira Sans"/>
                  </a:rPr>
                  <a:t>corresponding </a:t>
                </a:r>
                <a:r>
                  <a:rPr lang="en" sz="1500" dirty="0">
                    <a:solidFill>
                      <a:srgbClr val="FFFFFF"/>
                    </a:solidFill>
                    <a:latin typeface="Fira Sans"/>
                    <a:ea typeface="Fira Sans"/>
                    <a:cs typeface="Fira Sans"/>
                    <a:sym typeface="Fira Sans"/>
                  </a:rPr>
                  <a:t>error message. </a:t>
                </a:r>
                <a:endParaRPr sz="1500" dirty="0">
                  <a:solidFill>
                    <a:srgbClr val="FFFFFF"/>
                  </a:solidFill>
                  <a:latin typeface="Fira Sans"/>
                  <a:ea typeface="Fira Sans"/>
                  <a:cs typeface="Fira Sans"/>
                  <a:sym typeface="Fira Sans"/>
                </a:endParaRPr>
              </a:p>
            </p:txBody>
          </p:sp>
        </p:grpSp>
      </p:grpSp>
      <p:sp>
        <p:nvSpPr>
          <p:cNvPr id="25"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17788252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 name="Table 111">
            <a:extLst>
              <a:ext uri="{FF2B5EF4-FFF2-40B4-BE49-F238E27FC236}">
                <a16:creationId xmlns:a16="http://schemas.microsoft.com/office/drawing/2014/main" xmlns="" id="{2746C54B-D7FA-73A8-4E83-2160125DE2DE}"/>
              </a:ext>
            </a:extLst>
          </p:cNvPr>
          <p:cNvGraphicFramePr>
            <a:graphicFrameLocks noGrp="1"/>
          </p:cNvGraphicFramePr>
          <p:nvPr>
            <p:extLst/>
          </p:nvPr>
        </p:nvGraphicFramePr>
        <p:xfrm>
          <a:off x="514350" y="1391882"/>
          <a:ext cx="8059464" cy="1001070"/>
        </p:xfrm>
        <a:graphic>
          <a:graphicData uri="http://schemas.openxmlformats.org/drawingml/2006/table">
            <a:tbl>
              <a:tblPr firstRow="1" bandRow="1">
                <a:tableStyleId>{5C22544A-7EE6-4342-B048-85BDC9FD1C3A}</a:tableStyleId>
              </a:tblPr>
              <a:tblGrid>
                <a:gridCol w="1142645">
                  <a:extLst>
                    <a:ext uri="{9D8B030D-6E8A-4147-A177-3AD203B41FA5}">
                      <a16:colId xmlns:a16="http://schemas.microsoft.com/office/drawing/2014/main" xmlns="" val="3721334497"/>
                    </a:ext>
                  </a:extLst>
                </a:gridCol>
                <a:gridCol w="1096730">
                  <a:extLst>
                    <a:ext uri="{9D8B030D-6E8A-4147-A177-3AD203B41FA5}">
                      <a16:colId xmlns:a16="http://schemas.microsoft.com/office/drawing/2014/main" xmlns="" val="3948854369"/>
                    </a:ext>
                  </a:extLst>
                </a:gridCol>
                <a:gridCol w="1334933">
                  <a:extLst>
                    <a:ext uri="{9D8B030D-6E8A-4147-A177-3AD203B41FA5}">
                      <a16:colId xmlns:a16="http://schemas.microsoft.com/office/drawing/2014/main" xmlns="" val="206830882"/>
                    </a:ext>
                  </a:extLst>
                </a:gridCol>
                <a:gridCol w="1366570">
                  <a:extLst>
                    <a:ext uri="{9D8B030D-6E8A-4147-A177-3AD203B41FA5}">
                      <a16:colId xmlns:a16="http://schemas.microsoft.com/office/drawing/2014/main" xmlns="" val="1252816444"/>
                    </a:ext>
                  </a:extLst>
                </a:gridCol>
                <a:gridCol w="1356632">
                  <a:extLst>
                    <a:ext uri="{9D8B030D-6E8A-4147-A177-3AD203B41FA5}">
                      <a16:colId xmlns:a16="http://schemas.microsoft.com/office/drawing/2014/main" xmlns="" val="1824472556"/>
                    </a:ext>
                  </a:extLst>
                </a:gridCol>
                <a:gridCol w="1761954">
                  <a:extLst>
                    <a:ext uri="{9D8B030D-6E8A-4147-A177-3AD203B41FA5}">
                      <a16:colId xmlns:a16="http://schemas.microsoft.com/office/drawing/2014/main" xmlns="" val="2943376178"/>
                    </a:ext>
                  </a:extLst>
                </a:gridCol>
              </a:tblGrid>
              <a:tr h="388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100" dirty="0"/>
                        <a:t>Chore name</a:t>
                      </a:r>
                    </a:p>
                  </a:txBody>
                  <a:tcPr marL="68580" marR="68580" marT="34290" marB="34290" anchor="ctr">
                    <a:solidFill>
                      <a:srgbClr val="FF5050"/>
                    </a:solidFill>
                  </a:tcPr>
                </a:tc>
                <a:tc>
                  <a:txBody>
                    <a:bodyPr/>
                    <a:lstStyle/>
                    <a:p>
                      <a:pPr algn="ctr"/>
                      <a:r>
                        <a:rPr lang="en-NZ" sz="1100" dirty="0"/>
                        <a:t>Frequency</a:t>
                      </a:r>
                    </a:p>
                  </a:txBody>
                  <a:tcPr marL="68580" marR="68580" marT="34290" marB="34290" anchor="ctr">
                    <a:solidFill>
                      <a:srgbClr val="FF5050"/>
                    </a:solidFill>
                  </a:tcPr>
                </a:tc>
                <a:tc>
                  <a:txBody>
                    <a:bodyPr/>
                    <a:lstStyle/>
                    <a:p>
                      <a:pPr algn="ctr"/>
                      <a:r>
                        <a:rPr lang="en-NZ" sz="1100" dirty="0"/>
                        <a:t>Start time</a:t>
                      </a:r>
                    </a:p>
                  </a:txBody>
                  <a:tcPr marL="68580" marR="68580" marT="34290" marB="34290" anchor="ctr">
                    <a:solidFill>
                      <a:srgbClr val="FF5050"/>
                    </a:solidFill>
                  </a:tcPr>
                </a:tc>
                <a:tc>
                  <a:txBody>
                    <a:bodyPr/>
                    <a:lstStyle/>
                    <a:p>
                      <a:pPr algn="ctr"/>
                      <a:r>
                        <a:rPr lang="en-NZ" sz="1100" dirty="0"/>
                        <a:t>Teamwork (checkbox)</a:t>
                      </a:r>
                    </a:p>
                  </a:txBody>
                  <a:tcPr marL="68580" marR="68580" marT="34290" marB="34290" anchor="ctr">
                    <a:solidFill>
                      <a:srgbClr val="FF5050"/>
                    </a:solidFill>
                  </a:tcPr>
                </a:tc>
                <a:tc>
                  <a:txBody>
                    <a:bodyPr/>
                    <a:lstStyle/>
                    <a:p>
                      <a:pPr algn="ctr"/>
                      <a:r>
                        <a:rPr lang="en-NZ" sz="1100" dirty="0"/>
                        <a:t>Not teamwork (checkbox)</a:t>
                      </a:r>
                    </a:p>
                  </a:txBody>
                  <a:tcPr marL="68580" marR="68580" marT="34290" marB="34290" anchor="ctr">
                    <a:solidFill>
                      <a:srgbClr val="FF5050"/>
                    </a:solidFill>
                  </a:tcPr>
                </a:tc>
                <a:tc>
                  <a:txBody>
                    <a:bodyPr/>
                    <a:lstStyle/>
                    <a:p>
                      <a:pPr algn="ctr"/>
                      <a:r>
                        <a:rPr lang="en-NZ" sz="1400" dirty="0">
                          <a:solidFill>
                            <a:srgbClr val="FFFFFF"/>
                          </a:solidFill>
                          <a:latin typeface="+mn-lt"/>
                          <a:sym typeface="Fira Sans"/>
                        </a:rPr>
                        <a:t>Team member</a:t>
                      </a:r>
                      <a:endParaRPr lang="en-NZ" sz="1100" dirty="0">
                        <a:latin typeface="+mn-lt"/>
                      </a:endParaRPr>
                    </a:p>
                  </a:txBody>
                  <a:tcPr marL="68580" marR="68580" marT="34290" marB="34290" anchor="ctr">
                    <a:solidFill>
                      <a:srgbClr val="FF5050"/>
                    </a:solidFill>
                  </a:tcPr>
                </a:tc>
                <a:extLst>
                  <a:ext uri="{0D108BD9-81ED-4DB2-BD59-A6C34878D82A}">
                    <a16:rowId xmlns:a16="http://schemas.microsoft.com/office/drawing/2014/main" xmlns="" val="1413899154"/>
                  </a:ext>
                </a:extLst>
              </a:tr>
              <a:tr h="298605">
                <a:tc>
                  <a:txBody>
                    <a:bodyPr/>
                    <a:lstStyle/>
                    <a:p>
                      <a:pPr algn="ctr"/>
                      <a:r>
                        <a:rPr lang="en-NZ" sz="1100" dirty="0"/>
                        <a:t>“laundry”</a:t>
                      </a:r>
                    </a:p>
                  </a:txBody>
                  <a:tcPr marL="68580" marR="68580" marT="34290" marB="34290" anchor="ctr">
                    <a:solidFill>
                      <a:srgbClr val="F6ACAC"/>
                    </a:solidFill>
                  </a:tcPr>
                </a:tc>
                <a:tc>
                  <a:txBody>
                    <a:bodyPr/>
                    <a:lstStyle/>
                    <a:p>
                      <a:pPr algn="ctr"/>
                      <a:r>
                        <a:rPr lang="en-NZ" sz="1100" dirty="0"/>
                        <a:t>“weekly”</a:t>
                      </a:r>
                    </a:p>
                  </a:txBody>
                  <a:tcPr marL="68580" marR="68580" marT="34290" marB="34290" anchor="ctr">
                    <a:solidFill>
                      <a:srgbClr val="F6ACAC"/>
                    </a:solidFill>
                  </a:tcPr>
                </a:tc>
                <a:tc>
                  <a:txBody>
                    <a:bodyPr/>
                    <a:lstStyle/>
                    <a:p>
                      <a:pPr algn="ctr"/>
                      <a:r>
                        <a:rPr lang="en-NZ" sz="1100" dirty="0"/>
                        <a:t>“06:30”</a:t>
                      </a:r>
                    </a:p>
                  </a:txBody>
                  <a:tcPr marL="68580" marR="68580" marT="34290" marB="34290" anchor="ctr">
                    <a:solidFill>
                      <a:srgbClr val="F6ACAC"/>
                    </a:solidFill>
                  </a:tcPr>
                </a:tc>
                <a:tc>
                  <a:txBody>
                    <a:bodyPr/>
                    <a:lstStyle/>
                    <a:p>
                      <a:pPr algn="ctr"/>
                      <a:r>
                        <a:rPr lang="en-NZ" sz="1100" dirty="0"/>
                        <a:t>true</a:t>
                      </a:r>
                    </a:p>
                  </a:txBody>
                  <a:tcPr marL="68580" marR="68580" marT="34290" marB="34290" anchor="ctr">
                    <a:solidFill>
                      <a:srgbClr val="F6ACAC"/>
                    </a:solidFill>
                  </a:tcPr>
                </a:tc>
                <a:tc>
                  <a:txBody>
                    <a:bodyPr/>
                    <a:lstStyle/>
                    <a:p>
                      <a:pPr algn="ctr"/>
                      <a:r>
                        <a:rPr lang="en-NZ" sz="1100" dirty="0"/>
                        <a:t>false</a:t>
                      </a:r>
                    </a:p>
                  </a:txBody>
                  <a:tcPr marL="68580" marR="68580" marT="34290" marB="34290" anchor="ctr">
                    <a:solidFill>
                      <a:srgbClr val="F6ACAC"/>
                    </a:solidFill>
                  </a:tcPr>
                </a:tc>
                <a:tc>
                  <a:txBody>
                    <a:bodyPr/>
                    <a:lstStyle/>
                    <a:p>
                      <a:pPr algn="ctr"/>
                      <a:r>
                        <a:rPr lang="en-NZ" sz="1100" dirty="0"/>
                        <a:t>“Richard”</a:t>
                      </a:r>
                    </a:p>
                  </a:txBody>
                  <a:tcPr marL="68580" marR="68580" marT="34290" marB="34290" anchor="ctr">
                    <a:solidFill>
                      <a:srgbClr val="F6ACAC"/>
                    </a:solidFill>
                  </a:tcPr>
                </a:tc>
                <a:extLst>
                  <a:ext uri="{0D108BD9-81ED-4DB2-BD59-A6C34878D82A}">
                    <a16:rowId xmlns:a16="http://schemas.microsoft.com/office/drawing/2014/main" xmlns="" val="3738253535"/>
                  </a:ext>
                </a:extLst>
              </a:tr>
              <a:tr h="298605">
                <a:tc>
                  <a:txBody>
                    <a:bodyPr/>
                    <a:lstStyle/>
                    <a:p>
                      <a:pPr algn="ctr"/>
                      <a:r>
                        <a:rPr lang="en-NZ" sz="1100" dirty="0"/>
                        <a:t>“laundry”</a:t>
                      </a:r>
                    </a:p>
                  </a:txBody>
                  <a:tcPr marL="68580" marR="68580" marT="34290" marB="34290" anchor="ctr">
                    <a:solidFill>
                      <a:srgbClr val="F6ACAC"/>
                    </a:solidFill>
                  </a:tcPr>
                </a:tc>
                <a:tc>
                  <a:txBody>
                    <a:bodyPr/>
                    <a:lstStyle/>
                    <a:p>
                      <a:pPr algn="ctr"/>
                      <a:r>
                        <a:rPr lang="en-NZ" sz="1100" dirty="0"/>
                        <a:t>“weekly”</a:t>
                      </a:r>
                    </a:p>
                  </a:txBody>
                  <a:tcPr marL="68580" marR="68580" marT="34290" marB="34290" anchor="ctr">
                    <a:solidFill>
                      <a:srgbClr val="F6ACAC"/>
                    </a:solidFill>
                  </a:tcPr>
                </a:tc>
                <a:tc>
                  <a:txBody>
                    <a:bodyPr/>
                    <a:lstStyle/>
                    <a:p>
                      <a:pPr algn="ctr"/>
                      <a:r>
                        <a:rPr lang="en-NZ" sz="1100" dirty="0"/>
                        <a:t>“06:30”</a:t>
                      </a:r>
                    </a:p>
                  </a:txBody>
                  <a:tcPr marL="68580" marR="68580" marT="34290" marB="34290" anchor="ctr">
                    <a:solidFill>
                      <a:srgbClr val="F6ACAC"/>
                    </a:solidFill>
                  </a:tcPr>
                </a:tc>
                <a:tc>
                  <a:txBody>
                    <a:bodyPr/>
                    <a:lstStyle/>
                    <a:p>
                      <a:pPr algn="ctr"/>
                      <a:r>
                        <a:rPr lang="en-NZ" sz="1100" dirty="0"/>
                        <a:t>false</a:t>
                      </a:r>
                    </a:p>
                  </a:txBody>
                  <a:tcPr marL="68580" marR="68580" marT="34290" marB="34290" anchor="ctr">
                    <a:solidFill>
                      <a:srgbClr val="F6ACAC"/>
                    </a:solidFill>
                  </a:tcPr>
                </a:tc>
                <a:tc>
                  <a:txBody>
                    <a:bodyPr/>
                    <a:lstStyle/>
                    <a:p>
                      <a:pPr algn="ctr"/>
                      <a:r>
                        <a:rPr lang="en-NZ" sz="1100" dirty="0"/>
                        <a:t>true</a:t>
                      </a:r>
                    </a:p>
                  </a:txBody>
                  <a:tcPr marL="68580" marR="68580" marT="34290" marB="34290" anchor="ctr">
                    <a:solidFill>
                      <a:srgbClr val="F6ACAC"/>
                    </a:solidFill>
                  </a:tcPr>
                </a:tc>
                <a:tc>
                  <a:txBody>
                    <a:bodyPr/>
                    <a:lstStyle/>
                    <a:p>
                      <a:pPr algn="ctr"/>
                      <a:r>
                        <a:rPr lang="en-NZ" sz="1100" dirty="0"/>
                        <a:t>“”</a:t>
                      </a:r>
                    </a:p>
                  </a:txBody>
                  <a:tcPr marL="68580" marR="68580" marT="34290" marB="34290" anchor="ctr">
                    <a:solidFill>
                      <a:srgbClr val="F6ACAC"/>
                    </a:solidFill>
                  </a:tcPr>
                </a:tc>
                <a:extLst>
                  <a:ext uri="{0D108BD9-81ED-4DB2-BD59-A6C34878D82A}">
                    <a16:rowId xmlns:a16="http://schemas.microsoft.com/office/drawing/2014/main" xmlns="" val="929666815"/>
                  </a:ext>
                </a:extLst>
              </a:tr>
            </a:tbl>
          </a:graphicData>
        </a:graphic>
      </p:graphicFrame>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438918" y="1057881"/>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case</a:t>
            </a:r>
            <a:endParaRPr lang="en-NZ" sz="1500" dirty="0">
              <a:latin typeface="Fira Sans Extra Condensed Medium"/>
              <a:ea typeface="Fira Sans Extra Condensed Medium"/>
              <a:cs typeface="Fira Sans Extra Condensed Medium"/>
              <a:sym typeface="Fira Sans Extra Condensed Medium"/>
            </a:endParaRPr>
          </a:p>
        </p:txBody>
      </p:sp>
      <p:sp>
        <p:nvSpPr>
          <p:cNvPr id="114" name="Google Shape;209;p18">
            <a:extLst>
              <a:ext uri="{FF2B5EF4-FFF2-40B4-BE49-F238E27FC236}">
                <a16:creationId xmlns:a16="http://schemas.microsoft.com/office/drawing/2014/main" xmlns="" id="{B1E282F9-B073-4FB0-B27B-75CA8CAEFE74}"/>
              </a:ext>
            </a:extLst>
          </p:cNvPr>
          <p:cNvSpPr txBox="1">
            <a:spLocks/>
          </p:cNvSpPr>
          <p:nvPr/>
        </p:nvSpPr>
        <p:spPr>
          <a:xfrm>
            <a:off x="438918" y="2586416"/>
            <a:ext cx="1348318"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result</a:t>
            </a:r>
            <a:endParaRPr lang="en-NZ" sz="1500" dirty="0">
              <a:latin typeface="Fira Sans Extra Condensed Medium"/>
              <a:ea typeface="Fira Sans Extra Condensed Medium"/>
              <a:cs typeface="Fira Sans Extra Condensed Medium"/>
              <a:sym typeface="Fira Sans Extra Condensed Medium"/>
            </a:endParaRPr>
          </a:p>
        </p:txBody>
      </p:sp>
      <p:pic>
        <p:nvPicPr>
          <p:cNvPr id="8" name="Picture 7">
            <a:extLst>
              <a:ext uri="{FF2B5EF4-FFF2-40B4-BE49-F238E27FC236}">
                <a16:creationId xmlns:a16="http://schemas.microsoft.com/office/drawing/2014/main" xmlns="" id="{E8480F4B-C9DF-E455-6587-855281DE7B1A}"/>
              </a:ext>
            </a:extLst>
          </p:cNvPr>
          <p:cNvPicPr>
            <a:picLocks noChangeAspect="1"/>
          </p:cNvPicPr>
          <p:nvPr/>
        </p:nvPicPr>
        <p:blipFill rotWithShape="1">
          <a:blip r:embed="rId3">
            <a:extLst>
              <a:ext uri="{28A0092B-C50C-407E-A947-70E740481C1C}">
                <a14:useLocalDpi xmlns:a14="http://schemas.microsoft.com/office/drawing/2010/main" val="0"/>
              </a:ext>
            </a:extLst>
          </a:blip>
          <a:srcRect l="455" t="13137" r="76080" b="9075"/>
          <a:stretch/>
        </p:blipFill>
        <p:spPr>
          <a:xfrm>
            <a:off x="514350" y="3066459"/>
            <a:ext cx="3569277" cy="1424918"/>
          </a:xfrm>
          <a:prstGeom prst="rect">
            <a:avLst/>
          </a:prstGeom>
        </p:spPr>
      </p:pic>
      <p:sp>
        <p:nvSpPr>
          <p:cNvPr id="9" name="Google Shape;209;p18">
            <a:extLst>
              <a:ext uri="{FF2B5EF4-FFF2-40B4-BE49-F238E27FC236}">
                <a16:creationId xmlns:a16="http://schemas.microsoft.com/office/drawing/2014/main" xmlns="" id="{B840BDFF-1E9A-5FC7-1CF4-449E92A8ACAC}"/>
              </a:ext>
            </a:extLst>
          </p:cNvPr>
          <p:cNvSpPr txBox="1">
            <a:spLocks/>
          </p:cNvSpPr>
          <p:nvPr/>
        </p:nvSpPr>
        <p:spPr>
          <a:xfrm>
            <a:off x="264719" y="730143"/>
            <a:ext cx="515933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Add a chore functionality - </a:t>
            </a:r>
            <a:r>
              <a:rPr lang="en-NZ" sz="1800" b="1" dirty="0">
                <a:latin typeface="Fira Sans Extra Condensed Medium"/>
                <a:ea typeface="Fira Sans Extra Condensed Medium"/>
                <a:cs typeface="Fira Sans Extra Condensed Medium"/>
                <a:sym typeface="Fira Sans Extra Condensed Medium"/>
              </a:rPr>
              <a:t>Valid input</a:t>
            </a:r>
          </a:p>
        </p:txBody>
      </p:sp>
      <p:sp>
        <p:nvSpPr>
          <p:cNvPr id="10"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4123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alpha val="75000"/>
          </a:schemeClr>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47851" y="342802"/>
            <a:ext cx="8308132" cy="481200"/>
          </a:xfrm>
          <a:prstGeom prst="rect">
            <a:avLst/>
          </a:prstGeom>
          <a:solidFill>
            <a:schemeClr val="accent2">
              <a:lumMod val="60000"/>
              <a:lumOff val="40000"/>
            </a:schemeClr>
          </a:solidFill>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rial" panose="020B0604020202020204" pitchFamily="34" charset="0"/>
                <a:cs typeface="Arial" panose="020B0604020202020204" pitchFamily="34" charset="0"/>
              </a:rPr>
              <a:t>What if an app could shine a light on this problem?</a:t>
            </a:r>
            <a:endParaRPr dirty="0">
              <a:latin typeface="Arial" panose="020B0604020202020204" pitchFamily="34" charset="0"/>
              <a:cs typeface="Arial" panose="020B0604020202020204" pitchFamily="34" charset="0"/>
            </a:endParaRPr>
          </a:p>
        </p:txBody>
      </p:sp>
      <p:grpSp>
        <p:nvGrpSpPr>
          <p:cNvPr id="80" name="Google Shape;80;p16"/>
          <p:cNvGrpSpPr/>
          <p:nvPr/>
        </p:nvGrpSpPr>
        <p:grpSpPr>
          <a:xfrm>
            <a:off x="470447" y="1261325"/>
            <a:ext cx="8216253" cy="1213918"/>
            <a:chOff x="470447" y="1296050"/>
            <a:chExt cx="8216253" cy="1196743"/>
          </a:xfrm>
        </p:grpSpPr>
        <p:sp>
          <p:nvSpPr>
            <p:cNvPr id="81" name="Google Shape;81;p16"/>
            <p:cNvSpPr/>
            <p:nvPr/>
          </p:nvSpPr>
          <p:spPr>
            <a:xfrm>
              <a:off x="4200500" y="1296050"/>
              <a:ext cx="4486200" cy="6882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r" rtl="0">
                <a:spcBef>
                  <a:spcPts val="0"/>
                </a:spcBef>
                <a:spcAft>
                  <a:spcPts val="0"/>
                </a:spcAft>
                <a:buClr>
                  <a:srgbClr val="000000"/>
                </a:buClr>
                <a:buSzPts val="1100"/>
                <a:buFont typeface="Arial"/>
                <a:buNone/>
              </a:pPr>
              <a:r>
                <a:rPr lang="en" dirty="0">
                  <a:latin typeface="+mn-lt"/>
                  <a:ea typeface="Fira Sans"/>
                  <a:cs typeface="Fira Sans"/>
                  <a:sym typeface="Fira Sans"/>
                </a:rPr>
                <a:t>At its core, it’s a to-do list</a:t>
              </a:r>
              <a:endParaRPr dirty="0">
                <a:latin typeface="+mn-lt"/>
                <a:ea typeface="Fira Sans"/>
                <a:cs typeface="Fira Sans"/>
                <a:sym typeface="Fira Sans"/>
              </a:endParaRPr>
            </a:p>
          </p:txBody>
        </p:sp>
        <p:sp>
          <p:nvSpPr>
            <p:cNvPr id="82" name="Google Shape;82;p16"/>
            <p:cNvSpPr/>
            <p:nvPr/>
          </p:nvSpPr>
          <p:spPr>
            <a:xfrm>
              <a:off x="1123339" y="1296050"/>
              <a:ext cx="502982" cy="1196743"/>
            </a:xfrm>
            <a:custGeom>
              <a:avLst/>
              <a:gdLst/>
              <a:ahLst/>
              <a:cxnLst/>
              <a:rect l="l" t="t" r="r" b="b"/>
              <a:pathLst>
                <a:path w="21279" h="50629" extrusionOk="0">
                  <a:moveTo>
                    <a:pt x="21278" y="1"/>
                  </a:moveTo>
                  <a:lnTo>
                    <a:pt x="1" y="35799"/>
                  </a:lnTo>
                  <a:lnTo>
                    <a:pt x="1" y="50628"/>
                  </a:lnTo>
                  <a:lnTo>
                    <a:pt x="21278" y="29119"/>
                  </a:lnTo>
                  <a:lnTo>
                    <a:pt x="21278" y="1"/>
                  </a:lnTo>
                  <a:close/>
                </a:path>
              </a:pathLst>
            </a:custGeom>
            <a:solidFill>
              <a:srgbClr val="FF8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1626297" y="1296050"/>
              <a:ext cx="3126792" cy="688300"/>
            </a:xfrm>
            <a:custGeom>
              <a:avLst/>
              <a:gdLst/>
              <a:ahLst/>
              <a:cxnLst/>
              <a:rect l="l" t="t" r="r" b="b"/>
              <a:pathLst>
                <a:path w="132281" h="29119" extrusionOk="0">
                  <a:moveTo>
                    <a:pt x="0" y="1"/>
                  </a:moveTo>
                  <a:lnTo>
                    <a:pt x="0" y="29119"/>
                  </a:lnTo>
                  <a:lnTo>
                    <a:pt x="117786" y="29119"/>
                  </a:lnTo>
                  <a:cubicBezTo>
                    <a:pt x="125833" y="29119"/>
                    <a:pt x="132281" y="22568"/>
                    <a:pt x="132281" y="14521"/>
                  </a:cubicBezTo>
                  <a:cubicBezTo>
                    <a:pt x="132281" y="6552"/>
                    <a:pt x="125833" y="1"/>
                    <a:pt x="117786" y="1"/>
                  </a:cubicBezTo>
                  <a:close/>
                </a:path>
              </a:pathLst>
            </a:cu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470447" y="2142225"/>
              <a:ext cx="652915" cy="350568"/>
            </a:xfrm>
            <a:custGeom>
              <a:avLst/>
              <a:gdLst/>
              <a:ahLst/>
              <a:cxnLst/>
              <a:rect l="l" t="t" r="r" b="b"/>
              <a:pathLst>
                <a:path w="27622" h="14831" extrusionOk="0">
                  <a:moveTo>
                    <a:pt x="0" y="1"/>
                  </a:moveTo>
                  <a:lnTo>
                    <a:pt x="0" y="14830"/>
                  </a:lnTo>
                  <a:lnTo>
                    <a:pt x="27622" y="14830"/>
                  </a:lnTo>
                  <a:lnTo>
                    <a:pt x="27622" y="1"/>
                  </a:lnTo>
                  <a:close/>
                </a:path>
              </a:pathLst>
            </a:custGeom>
            <a:solidFill>
              <a:srgbClr val="FFB0AD"/>
            </a:solidFill>
            <a:ln w="9525" cap="flat" cmpd="sng">
              <a:solidFill>
                <a:srgbClr val="FFB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4111675" y="1405300"/>
              <a:ext cx="469800" cy="469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p:nvPr/>
          </p:nvSpPr>
          <p:spPr>
            <a:xfrm>
              <a:off x="2019764" y="1457300"/>
              <a:ext cx="1796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Scope</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87" name="Google Shape;87;p16"/>
            <p:cNvGrpSpPr/>
            <p:nvPr/>
          </p:nvGrpSpPr>
          <p:grpSpPr>
            <a:xfrm>
              <a:off x="4154791" y="1452849"/>
              <a:ext cx="379205" cy="379205"/>
              <a:chOff x="1487200" y="4993750"/>
              <a:chExt cx="483125" cy="483125"/>
            </a:xfrm>
          </p:grpSpPr>
          <p:sp>
            <p:nvSpPr>
              <p:cNvPr id="88" name="Google Shape;88;p16"/>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 name="Google Shape;89;p16"/>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90" name="Google Shape;90;p16"/>
          <p:cNvGrpSpPr/>
          <p:nvPr/>
        </p:nvGrpSpPr>
        <p:grpSpPr>
          <a:xfrm>
            <a:off x="470447" y="3587628"/>
            <a:ext cx="7144691" cy="1196719"/>
            <a:chOff x="470447" y="3541328"/>
            <a:chExt cx="7144691" cy="1196719"/>
          </a:xfrm>
        </p:grpSpPr>
        <p:sp>
          <p:nvSpPr>
            <p:cNvPr id="91" name="Google Shape;91;p16"/>
            <p:cNvSpPr/>
            <p:nvPr/>
          </p:nvSpPr>
          <p:spPr>
            <a:xfrm>
              <a:off x="3128938" y="4048775"/>
              <a:ext cx="4486200" cy="6882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algn="r">
                <a:buSzPts val="1100"/>
              </a:pPr>
              <a:r>
                <a:rPr lang="en" dirty="0">
                  <a:latin typeface="+mn-lt"/>
                  <a:ea typeface="Fira Sans"/>
                  <a:cs typeface="Fira Sans"/>
                  <a:sym typeface="Fira Sans"/>
                </a:rPr>
                <a:t>Multiple classes: separate logic and</a:t>
              </a:r>
            </a:p>
            <a:p>
              <a:pPr algn="r">
                <a:buSzPts val="1100"/>
              </a:pPr>
              <a:r>
                <a:rPr lang="en" dirty="0">
                  <a:latin typeface="+mn-lt"/>
                  <a:ea typeface="Fira Sans"/>
                  <a:cs typeface="Fira Sans"/>
                  <a:sym typeface="Fira Sans"/>
                </a:rPr>
                <a:t> views to enable collaboration</a:t>
              </a:r>
              <a:endParaRPr dirty="0">
                <a:latin typeface="+mn-lt"/>
                <a:ea typeface="Fira Sans"/>
                <a:cs typeface="Fira Sans"/>
                <a:sym typeface="Fira Sans"/>
              </a:endParaRPr>
            </a:p>
          </p:txBody>
        </p:sp>
        <p:sp>
          <p:nvSpPr>
            <p:cNvPr id="92" name="Google Shape;92;p16"/>
            <p:cNvSpPr/>
            <p:nvPr/>
          </p:nvSpPr>
          <p:spPr>
            <a:xfrm>
              <a:off x="1123339" y="3541328"/>
              <a:ext cx="502982" cy="1196719"/>
            </a:xfrm>
            <a:custGeom>
              <a:avLst/>
              <a:gdLst/>
              <a:ahLst/>
              <a:cxnLst/>
              <a:rect l="l" t="t" r="r" b="b"/>
              <a:pathLst>
                <a:path w="21279" h="50628" extrusionOk="0">
                  <a:moveTo>
                    <a:pt x="1" y="0"/>
                  </a:moveTo>
                  <a:lnTo>
                    <a:pt x="1" y="14830"/>
                  </a:lnTo>
                  <a:lnTo>
                    <a:pt x="21278" y="50628"/>
                  </a:lnTo>
                  <a:lnTo>
                    <a:pt x="21278" y="21510"/>
                  </a:lnTo>
                  <a:lnTo>
                    <a:pt x="1" y="0"/>
                  </a:lnTo>
                  <a:close/>
                </a:path>
              </a:pathLst>
            </a:custGeom>
            <a:solidFill>
              <a:srgbClr val="4D83AB"/>
            </a:solidFill>
            <a:ln w="9525" cap="flat" cmpd="sng">
              <a:solidFill>
                <a:srgbClr val="4D83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1626297" y="4049747"/>
              <a:ext cx="2044715" cy="688300"/>
            </a:xfrm>
            <a:custGeom>
              <a:avLst/>
              <a:gdLst/>
              <a:ahLst/>
              <a:cxnLst/>
              <a:rect l="l" t="t" r="r" b="b"/>
              <a:pathLst>
                <a:path w="86503" h="29119" extrusionOk="0">
                  <a:moveTo>
                    <a:pt x="0" y="1"/>
                  </a:moveTo>
                  <a:lnTo>
                    <a:pt x="0" y="29119"/>
                  </a:lnTo>
                  <a:lnTo>
                    <a:pt x="71879" y="29119"/>
                  </a:lnTo>
                  <a:cubicBezTo>
                    <a:pt x="79951" y="29119"/>
                    <a:pt x="86502" y="22568"/>
                    <a:pt x="86502" y="14598"/>
                  </a:cubicBezTo>
                  <a:cubicBezTo>
                    <a:pt x="86502" y="6552"/>
                    <a:pt x="79951" y="1"/>
                    <a:pt x="71879" y="1"/>
                  </a:cubicBezTo>
                  <a:close/>
                </a:path>
              </a:pathLst>
            </a:custGeom>
            <a:solidFill>
              <a:srgbClr val="1E547B"/>
            </a:solidFill>
            <a:ln w="9525" cap="flat" cmpd="sng">
              <a:solidFill>
                <a:srgbClr val="1E54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470447" y="3541328"/>
              <a:ext cx="652915" cy="350568"/>
            </a:xfrm>
            <a:custGeom>
              <a:avLst/>
              <a:gdLst/>
              <a:ahLst/>
              <a:cxnLst/>
              <a:rect l="l" t="t" r="r" b="b"/>
              <a:pathLst>
                <a:path w="27622" h="14831" extrusionOk="0">
                  <a:moveTo>
                    <a:pt x="0" y="0"/>
                  </a:moveTo>
                  <a:lnTo>
                    <a:pt x="0" y="14830"/>
                  </a:lnTo>
                  <a:lnTo>
                    <a:pt x="27622" y="14830"/>
                  </a:lnTo>
                  <a:lnTo>
                    <a:pt x="27622" y="0"/>
                  </a:lnTo>
                  <a:close/>
                </a:path>
              </a:pathLst>
            </a:custGeom>
            <a:solidFill>
              <a:srgbClr val="8AB7D7"/>
            </a:solidFill>
            <a:ln w="9525" cap="flat" cmpd="sng">
              <a:solidFill>
                <a:srgbClr val="8AB7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3029992" y="4158998"/>
              <a:ext cx="469800" cy="469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p:nvPr/>
          </p:nvSpPr>
          <p:spPr>
            <a:xfrm>
              <a:off x="2002090" y="4222468"/>
              <a:ext cx="1796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Process</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98" name="Google Shape;98;p16"/>
            <p:cNvSpPr/>
            <p:nvPr/>
          </p:nvSpPr>
          <p:spPr>
            <a:xfrm>
              <a:off x="3076754" y="4211862"/>
              <a:ext cx="376306" cy="376306"/>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1E5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 name="Google Shape;100;p16"/>
          <p:cNvGrpSpPr/>
          <p:nvPr/>
        </p:nvGrpSpPr>
        <p:grpSpPr>
          <a:xfrm>
            <a:off x="470447" y="1971584"/>
            <a:ext cx="7975747" cy="860272"/>
            <a:chOff x="470447" y="1983041"/>
            <a:chExt cx="7975747" cy="860272"/>
          </a:xfrm>
        </p:grpSpPr>
        <p:sp>
          <p:nvSpPr>
            <p:cNvPr id="101" name="Google Shape;101;p16"/>
            <p:cNvSpPr/>
            <p:nvPr/>
          </p:nvSpPr>
          <p:spPr>
            <a:xfrm>
              <a:off x="3382541" y="1983041"/>
              <a:ext cx="5063653" cy="6882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algn="r">
                <a:buSzPts val="1100"/>
              </a:pPr>
              <a:r>
                <a:rPr lang="en" dirty="0">
                  <a:latin typeface="+mn-lt"/>
                  <a:ea typeface="Fira Sans"/>
                  <a:cs typeface="Fira Sans"/>
                  <a:sym typeface="Fira Sans"/>
                </a:rPr>
                <a:t>But it’s got built-in functionality </a:t>
              </a:r>
            </a:p>
            <a:p>
              <a:pPr algn="r">
                <a:buSzPts val="1100"/>
              </a:pPr>
              <a:r>
                <a:rPr lang="en" dirty="0">
                  <a:latin typeface="+mn-lt"/>
                  <a:ea typeface="Fira Sans"/>
                  <a:cs typeface="Fira Sans"/>
                  <a:sym typeface="Fira Sans"/>
                </a:rPr>
                <a:t>to value housework</a:t>
              </a:r>
              <a:endParaRPr dirty="0">
                <a:latin typeface="+mn-lt"/>
                <a:ea typeface="Fira Sans"/>
                <a:cs typeface="Fira Sans"/>
                <a:sym typeface="Fira Sans"/>
              </a:endParaRPr>
            </a:p>
          </p:txBody>
        </p:sp>
        <p:sp>
          <p:nvSpPr>
            <p:cNvPr id="102" name="Google Shape;102;p16"/>
            <p:cNvSpPr/>
            <p:nvPr/>
          </p:nvSpPr>
          <p:spPr>
            <a:xfrm>
              <a:off x="1123339" y="1984326"/>
              <a:ext cx="502982" cy="858987"/>
            </a:xfrm>
            <a:custGeom>
              <a:avLst/>
              <a:gdLst/>
              <a:ahLst/>
              <a:cxnLst/>
              <a:rect l="l" t="t" r="r" b="b"/>
              <a:pathLst>
                <a:path w="21279" h="36340" extrusionOk="0">
                  <a:moveTo>
                    <a:pt x="21278" y="1"/>
                  </a:moveTo>
                  <a:lnTo>
                    <a:pt x="1" y="21510"/>
                  </a:lnTo>
                  <a:lnTo>
                    <a:pt x="1" y="36340"/>
                  </a:lnTo>
                  <a:lnTo>
                    <a:pt x="21278" y="29118"/>
                  </a:lnTo>
                  <a:lnTo>
                    <a:pt x="21278" y="1"/>
                  </a:lnTo>
                  <a:close/>
                </a:path>
              </a:pathLst>
            </a:custGeom>
            <a:solidFill>
              <a:srgbClr val="CD6F8C"/>
            </a:solidFill>
            <a:ln w="9525" cap="flat" cmpd="sng">
              <a:solidFill>
                <a:srgbClr val="CD6F8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1626297" y="1984326"/>
              <a:ext cx="2875620" cy="688300"/>
            </a:xfrm>
            <a:custGeom>
              <a:avLst/>
              <a:gdLst/>
              <a:ahLst/>
              <a:cxnLst/>
              <a:rect l="l" t="t" r="r" b="b"/>
              <a:pathLst>
                <a:path w="121655" h="29119" extrusionOk="0">
                  <a:moveTo>
                    <a:pt x="0" y="1"/>
                  </a:moveTo>
                  <a:lnTo>
                    <a:pt x="0" y="29118"/>
                  </a:lnTo>
                  <a:lnTo>
                    <a:pt x="107135" y="29118"/>
                  </a:lnTo>
                  <a:cubicBezTo>
                    <a:pt x="115207" y="29118"/>
                    <a:pt x="121655" y="22568"/>
                    <a:pt x="121655" y="14521"/>
                  </a:cubicBezTo>
                  <a:cubicBezTo>
                    <a:pt x="121655" y="6552"/>
                    <a:pt x="115207" y="1"/>
                    <a:pt x="107135" y="1"/>
                  </a:cubicBezTo>
                  <a:close/>
                </a:path>
              </a:pathLst>
            </a:custGeom>
            <a:solidFill>
              <a:srgbClr val="B33F62"/>
            </a:solidFill>
            <a:ln w="9525" cap="flat" cmpd="sng">
              <a:solidFill>
                <a:srgbClr val="B33F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470447" y="2492769"/>
              <a:ext cx="652915" cy="350544"/>
            </a:xfrm>
            <a:custGeom>
              <a:avLst/>
              <a:gdLst/>
              <a:ahLst/>
              <a:cxnLst/>
              <a:rect l="l" t="t" r="r" b="b"/>
              <a:pathLst>
                <a:path w="27622" h="14830" extrusionOk="0">
                  <a:moveTo>
                    <a:pt x="0" y="0"/>
                  </a:moveTo>
                  <a:lnTo>
                    <a:pt x="0" y="14830"/>
                  </a:lnTo>
                  <a:lnTo>
                    <a:pt x="27622" y="14830"/>
                  </a:lnTo>
                  <a:lnTo>
                    <a:pt x="27622" y="0"/>
                  </a:lnTo>
                  <a:close/>
                </a:path>
              </a:pathLst>
            </a:custGeom>
            <a:solidFill>
              <a:srgbClr val="DE9AAE"/>
            </a:solidFill>
            <a:ln w="9525" cap="flat" cmpd="sng">
              <a:solidFill>
                <a:srgbClr val="DE9AA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3860453" y="2093576"/>
              <a:ext cx="469800" cy="469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txBox="1"/>
            <p:nvPr/>
          </p:nvSpPr>
          <p:spPr>
            <a:xfrm>
              <a:off x="2028565" y="2155284"/>
              <a:ext cx="1796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Scope</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107" name="Google Shape;107;p16"/>
            <p:cNvGrpSpPr/>
            <p:nvPr/>
          </p:nvGrpSpPr>
          <p:grpSpPr>
            <a:xfrm>
              <a:off x="3905751" y="2138874"/>
              <a:ext cx="379205" cy="379205"/>
              <a:chOff x="1487200" y="4993750"/>
              <a:chExt cx="483125" cy="483125"/>
            </a:xfrm>
          </p:grpSpPr>
          <p:sp>
            <p:nvSpPr>
              <p:cNvPr id="108" name="Google Shape;108;p16"/>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 name="Google Shape;109;p16"/>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0" name="Google Shape;110;p16"/>
          <p:cNvGrpSpPr/>
          <p:nvPr/>
        </p:nvGrpSpPr>
        <p:grpSpPr>
          <a:xfrm>
            <a:off x="470447" y="2672413"/>
            <a:ext cx="7682853" cy="689105"/>
            <a:chOff x="470447" y="2672413"/>
            <a:chExt cx="7682853" cy="689105"/>
          </a:xfrm>
        </p:grpSpPr>
        <p:sp>
          <p:nvSpPr>
            <p:cNvPr id="111" name="Google Shape;111;p16"/>
            <p:cNvSpPr/>
            <p:nvPr/>
          </p:nvSpPr>
          <p:spPr>
            <a:xfrm>
              <a:off x="3667100" y="2672413"/>
              <a:ext cx="4486200" cy="6882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algn="r">
                <a:buSzPts val="1100"/>
              </a:pPr>
              <a:r>
                <a:rPr lang="en" dirty="0">
                  <a:latin typeface="+mn-lt"/>
                  <a:ea typeface="Fira Sans"/>
                  <a:cs typeface="Fira Sans"/>
                  <a:sym typeface="Fira Sans"/>
                </a:rPr>
                <a:t>Households have two or more members</a:t>
              </a:r>
            </a:p>
            <a:p>
              <a:pPr algn="r">
                <a:buSzPts val="1100"/>
              </a:pPr>
              <a:r>
                <a:rPr lang="en" dirty="0">
                  <a:latin typeface="+mn-lt"/>
                  <a:ea typeface="Fira Sans"/>
                  <a:cs typeface="Fira Sans"/>
                  <a:sym typeface="Fira Sans"/>
                </a:rPr>
                <a:t>Each user needs a separate login</a:t>
              </a:r>
              <a:endParaRPr dirty="0">
                <a:latin typeface="+mn-lt"/>
                <a:ea typeface="Fira Sans"/>
                <a:cs typeface="Fira Sans"/>
                <a:sym typeface="Fira Sans"/>
              </a:endParaRPr>
            </a:p>
          </p:txBody>
        </p:sp>
        <p:sp>
          <p:nvSpPr>
            <p:cNvPr id="112" name="Google Shape;112;p16"/>
            <p:cNvSpPr/>
            <p:nvPr/>
          </p:nvSpPr>
          <p:spPr>
            <a:xfrm>
              <a:off x="1123339" y="2672603"/>
              <a:ext cx="502982" cy="688915"/>
            </a:xfrm>
            <a:custGeom>
              <a:avLst/>
              <a:gdLst/>
              <a:ahLst/>
              <a:cxnLst/>
              <a:rect l="l" t="t" r="r" b="b"/>
              <a:pathLst>
                <a:path w="21279" h="29145" extrusionOk="0">
                  <a:moveTo>
                    <a:pt x="21278" y="0"/>
                  </a:moveTo>
                  <a:lnTo>
                    <a:pt x="1" y="7222"/>
                  </a:lnTo>
                  <a:lnTo>
                    <a:pt x="1" y="21923"/>
                  </a:lnTo>
                  <a:lnTo>
                    <a:pt x="21278" y="29144"/>
                  </a:lnTo>
                  <a:lnTo>
                    <a:pt x="21278" y="0"/>
                  </a:lnTo>
                  <a:close/>
                </a:path>
              </a:pathLst>
            </a:custGeom>
            <a:solidFill>
              <a:srgbClr val="B056AF"/>
            </a:solidFill>
            <a:ln w="9525" cap="flat" cmpd="sng">
              <a:solidFill>
                <a:srgbClr val="B056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1626297" y="2672603"/>
              <a:ext cx="2583011" cy="688915"/>
            </a:xfrm>
            <a:custGeom>
              <a:avLst/>
              <a:gdLst/>
              <a:ahLst/>
              <a:cxnLst/>
              <a:rect l="l" t="t" r="r" b="b"/>
              <a:pathLst>
                <a:path w="109276" h="29145" extrusionOk="0">
                  <a:moveTo>
                    <a:pt x="0" y="0"/>
                  </a:moveTo>
                  <a:lnTo>
                    <a:pt x="0" y="29144"/>
                  </a:lnTo>
                  <a:lnTo>
                    <a:pt x="94678" y="29144"/>
                  </a:lnTo>
                  <a:cubicBezTo>
                    <a:pt x="102725" y="29144"/>
                    <a:pt x="109275" y="22567"/>
                    <a:pt x="109275" y="14521"/>
                  </a:cubicBezTo>
                  <a:cubicBezTo>
                    <a:pt x="109275" y="6577"/>
                    <a:pt x="102725" y="0"/>
                    <a:pt x="94678" y="0"/>
                  </a:cubicBezTo>
                  <a:close/>
                </a:path>
              </a:pathLst>
            </a:custGeom>
            <a:solidFill>
              <a:srgbClr val="7B1E7A"/>
            </a:solidFill>
            <a:ln w="9525" cap="flat" cmpd="sng">
              <a:solidFill>
                <a:srgbClr val="7B1E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470447" y="2843289"/>
              <a:ext cx="652915" cy="347519"/>
            </a:xfrm>
            <a:custGeom>
              <a:avLst/>
              <a:gdLst/>
              <a:ahLst/>
              <a:cxnLst/>
              <a:rect l="l" t="t" r="r" b="b"/>
              <a:pathLst>
                <a:path w="27622" h="14702" extrusionOk="0">
                  <a:moveTo>
                    <a:pt x="0" y="1"/>
                  </a:moveTo>
                  <a:lnTo>
                    <a:pt x="0" y="14702"/>
                  </a:lnTo>
                  <a:lnTo>
                    <a:pt x="27622" y="14702"/>
                  </a:lnTo>
                  <a:lnTo>
                    <a:pt x="27622" y="1"/>
                  </a:lnTo>
                  <a:close/>
                </a:path>
              </a:pathLst>
            </a:custGeom>
            <a:solidFill>
              <a:srgbClr val="D794D6"/>
            </a:solidFill>
            <a:ln w="9525" cap="flat" cmpd="sng">
              <a:solidFill>
                <a:srgbClr val="D794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3568155" y="2782160"/>
              <a:ext cx="469800" cy="469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p:nvPr/>
          </p:nvSpPr>
          <p:spPr>
            <a:xfrm>
              <a:off x="2019764" y="2843289"/>
              <a:ext cx="1796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Assumption</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117" name="Google Shape;117;p16"/>
            <p:cNvGrpSpPr/>
            <p:nvPr/>
          </p:nvGrpSpPr>
          <p:grpSpPr>
            <a:xfrm>
              <a:off x="3613441" y="2826774"/>
              <a:ext cx="379205" cy="379205"/>
              <a:chOff x="1487200" y="4993750"/>
              <a:chExt cx="483125" cy="483125"/>
            </a:xfrm>
          </p:grpSpPr>
          <p:sp>
            <p:nvSpPr>
              <p:cNvPr id="118" name="Google Shape;118;p16"/>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 name="Google Shape;119;p16"/>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20" name="Google Shape;120;p16"/>
          <p:cNvGrpSpPr/>
          <p:nvPr/>
        </p:nvGrpSpPr>
        <p:grpSpPr>
          <a:xfrm>
            <a:off x="470447" y="3213934"/>
            <a:ext cx="7398294" cy="859200"/>
            <a:chOff x="470447" y="3190784"/>
            <a:chExt cx="7398294" cy="859200"/>
          </a:xfrm>
        </p:grpSpPr>
        <p:sp>
          <p:nvSpPr>
            <p:cNvPr id="121" name="Google Shape;121;p16"/>
            <p:cNvSpPr/>
            <p:nvPr/>
          </p:nvSpPr>
          <p:spPr>
            <a:xfrm>
              <a:off x="3382541" y="3361784"/>
              <a:ext cx="4486200" cy="6882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lvl="0" indent="0" algn="r">
                <a:buSzPts val="1100"/>
                <a:buFont typeface="Arial"/>
                <a:buNone/>
              </a:pPr>
              <a:r>
                <a:rPr lang="en" dirty="0">
                  <a:latin typeface="+mn-lt"/>
                  <a:ea typeface="Fira Sans"/>
                  <a:cs typeface="Fira Sans"/>
                  <a:sym typeface="Fira Sans"/>
                </a:rPr>
                <a:t>Households need to divvy up tasks equally</a:t>
              </a:r>
              <a:endParaRPr dirty="0">
                <a:latin typeface="+mn-lt"/>
                <a:ea typeface="Fira Sans"/>
                <a:cs typeface="Fira Sans"/>
                <a:sym typeface="Fira Sans"/>
              </a:endParaRPr>
            </a:p>
          </p:txBody>
        </p:sp>
        <p:sp>
          <p:nvSpPr>
            <p:cNvPr id="122" name="Google Shape;122;p16"/>
            <p:cNvSpPr/>
            <p:nvPr/>
          </p:nvSpPr>
          <p:spPr>
            <a:xfrm>
              <a:off x="1123339" y="3190784"/>
              <a:ext cx="502982" cy="858987"/>
            </a:xfrm>
            <a:custGeom>
              <a:avLst/>
              <a:gdLst/>
              <a:ahLst/>
              <a:cxnLst/>
              <a:rect l="l" t="t" r="r" b="b"/>
              <a:pathLst>
                <a:path w="21279" h="36340" extrusionOk="0">
                  <a:moveTo>
                    <a:pt x="1" y="1"/>
                  </a:moveTo>
                  <a:lnTo>
                    <a:pt x="1" y="14830"/>
                  </a:lnTo>
                  <a:lnTo>
                    <a:pt x="21278" y="36340"/>
                  </a:lnTo>
                  <a:lnTo>
                    <a:pt x="21278" y="7222"/>
                  </a:lnTo>
                  <a:lnTo>
                    <a:pt x="1" y="1"/>
                  </a:lnTo>
                  <a:close/>
                </a:path>
              </a:pathLst>
            </a:custGeom>
            <a:solidFill>
              <a:srgbClr val="7451A4"/>
            </a:solidFill>
            <a:ln w="9525" cap="flat" cmpd="sng">
              <a:solidFill>
                <a:srgbClr val="7451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626297" y="3361494"/>
              <a:ext cx="2298912" cy="688277"/>
            </a:xfrm>
            <a:custGeom>
              <a:avLst/>
              <a:gdLst/>
              <a:ahLst/>
              <a:cxnLst/>
              <a:rect l="l" t="t" r="r" b="b"/>
              <a:pathLst>
                <a:path w="97257" h="29118" extrusionOk="0">
                  <a:moveTo>
                    <a:pt x="0" y="0"/>
                  </a:moveTo>
                  <a:lnTo>
                    <a:pt x="0" y="29118"/>
                  </a:lnTo>
                  <a:lnTo>
                    <a:pt x="82737" y="29118"/>
                  </a:lnTo>
                  <a:cubicBezTo>
                    <a:pt x="90706" y="29118"/>
                    <a:pt x="97257" y="22567"/>
                    <a:pt x="97257" y="14494"/>
                  </a:cubicBezTo>
                  <a:cubicBezTo>
                    <a:pt x="97257" y="6551"/>
                    <a:pt x="90706" y="0"/>
                    <a:pt x="82737" y="0"/>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470447" y="3190784"/>
              <a:ext cx="652915" cy="350568"/>
            </a:xfrm>
            <a:custGeom>
              <a:avLst/>
              <a:gdLst/>
              <a:ahLst/>
              <a:cxnLst/>
              <a:rect l="l" t="t" r="r" b="b"/>
              <a:pathLst>
                <a:path w="27622" h="14831" extrusionOk="0">
                  <a:moveTo>
                    <a:pt x="0" y="1"/>
                  </a:moveTo>
                  <a:lnTo>
                    <a:pt x="0" y="14830"/>
                  </a:lnTo>
                  <a:lnTo>
                    <a:pt x="27622" y="14830"/>
                  </a:lnTo>
                  <a:lnTo>
                    <a:pt x="27622" y="1"/>
                  </a:lnTo>
                  <a:close/>
                </a:path>
              </a:pathLst>
            </a:custGeom>
            <a:solidFill>
              <a:srgbClr val="997DC1"/>
            </a:solidFill>
            <a:ln w="9525" cap="flat" cmpd="sng">
              <a:solidFill>
                <a:srgbClr val="997D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3283595" y="3470733"/>
              <a:ext cx="469800" cy="469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txBox="1"/>
            <p:nvPr/>
          </p:nvSpPr>
          <p:spPr>
            <a:xfrm>
              <a:off x="2002090" y="3488579"/>
              <a:ext cx="17961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Assumption</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8" name="Google Shape;128;p16"/>
            <p:cNvSpPr/>
            <p:nvPr/>
          </p:nvSpPr>
          <p:spPr>
            <a:xfrm>
              <a:off x="3330354" y="3516550"/>
              <a:ext cx="376306" cy="376306"/>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Google Shape;119;p16">
            <a:extLst>
              <a:ext uri="{FF2B5EF4-FFF2-40B4-BE49-F238E27FC236}">
                <a16:creationId xmlns:a16="http://schemas.microsoft.com/office/drawing/2014/main" xmlns="" id="{855A10C0-47FC-7CAE-0F3D-1A03117E379A}"/>
              </a:ext>
            </a:extLst>
          </p:cNvPr>
          <p:cNvSpPr/>
          <p:nvPr/>
        </p:nvSpPr>
        <p:spPr>
          <a:xfrm>
            <a:off x="3419471" y="3665107"/>
            <a:ext cx="196500" cy="143421"/>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Google Shape;119;p16">
            <a:extLst>
              <a:ext uri="{FF2B5EF4-FFF2-40B4-BE49-F238E27FC236}">
                <a16:creationId xmlns:a16="http://schemas.microsoft.com/office/drawing/2014/main" xmlns="" id="{8C3DCD84-195C-B2A2-2EB7-56193B6CC1C4}"/>
              </a:ext>
            </a:extLst>
          </p:cNvPr>
          <p:cNvSpPr/>
          <p:nvPr/>
        </p:nvSpPr>
        <p:spPr>
          <a:xfrm>
            <a:off x="3175099" y="4387984"/>
            <a:ext cx="196500" cy="143421"/>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transition spd="med">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475285" y="1026710"/>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a:t>
            </a:r>
            <a:r>
              <a:rPr lang="en-US" altLang="zh-CN" sz="1500" dirty="0">
                <a:latin typeface="Arial" panose="020B0604020202020204" pitchFamily="34" charset="0"/>
                <a:ea typeface="Fira Sans Extra Condensed Medium"/>
                <a:cs typeface="Arial" panose="020B0604020202020204" pitchFamily="34" charset="0"/>
                <a:sym typeface="Fira Sans Extra Condensed Medium"/>
              </a:rPr>
              <a:t>method</a:t>
            </a:r>
            <a:endParaRPr lang="en-NZ" sz="1500" dirty="0">
              <a:latin typeface="Fira Sans Extra Condensed Medium"/>
              <a:ea typeface="Fira Sans Extra Condensed Medium"/>
              <a:cs typeface="Fira Sans Extra Condensed Medium"/>
              <a:sym typeface="Fira Sans Extra Condensed Medium"/>
            </a:endParaRPr>
          </a:p>
        </p:txBody>
      </p:sp>
      <p:sp>
        <p:nvSpPr>
          <p:cNvPr id="6" name="Google Shape;209;p18">
            <a:extLst>
              <a:ext uri="{FF2B5EF4-FFF2-40B4-BE49-F238E27FC236}">
                <a16:creationId xmlns:a16="http://schemas.microsoft.com/office/drawing/2014/main" xmlns="" id="{1CA94B39-4E84-98EC-2FBC-CF22403530D3}"/>
              </a:ext>
            </a:extLst>
          </p:cNvPr>
          <p:cNvSpPr txBox="1">
            <a:spLocks/>
          </p:cNvSpPr>
          <p:nvPr/>
        </p:nvSpPr>
        <p:spPr>
          <a:xfrm>
            <a:off x="264719" y="730143"/>
            <a:ext cx="515933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Add a chore functionality - </a:t>
            </a:r>
            <a:r>
              <a:rPr lang="en-NZ" sz="1800" b="1" dirty="0">
                <a:latin typeface="Fira Sans Extra Condensed Medium"/>
                <a:ea typeface="Fira Sans Extra Condensed Medium"/>
                <a:cs typeface="Fira Sans Extra Condensed Medium"/>
                <a:sym typeface="Fira Sans Extra Condensed Medium"/>
              </a:rPr>
              <a:t>Valid input</a:t>
            </a:r>
          </a:p>
        </p:txBody>
      </p:sp>
      <p:pic>
        <p:nvPicPr>
          <p:cNvPr id="9" name="Picture 8">
            <a:extLst>
              <a:ext uri="{FF2B5EF4-FFF2-40B4-BE49-F238E27FC236}">
                <a16:creationId xmlns:a16="http://schemas.microsoft.com/office/drawing/2014/main" xmlns="" id="{407C1E09-06F8-4A02-9E53-CD79E631BAA4}"/>
              </a:ext>
            </a:extLst>
          </p:cNvPr>
          <p:cNvPicPr>
            <a:picLocks noChangeAspect="1"/>
          </p:cNvPicPr>
          <p:nvPr/>
        </p:nvPicPr>
        <p:blipFill rotWithShape="1">
          <a:blip r:embed="rId3">
            <a:extLst>
              <a:ext uri="{28A0092B-C50C-407E-A947-70E740481C1C}">
                <a14:useLocalDpi xmlns:a14="http://schemas.microsoft.com/office/drawing/2010/main" val="0"/>
              </a:ext>
            </a:extLst>
          </a:blip>
          <a:srcRect l="25000" t="2973" r="10672"/>
          <a:stretch/>
        </p:blipFill>
        <p:spPr>
          <a:xfrm>
            <a:off x="446809" y="1433945"/>
            <a:ext cx="8323118" cy="1511878"/>
          </a:xfrm>
          <a:prstGeom prst="rect">
            <a:avLst/>
          </a:prstGeom>
        </p:spPr>
      </p:pic>
      <p:sp>
        <p:nvSpPr>
          <p:cNvPr id="7"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12809074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 name="Table 111">
            <a:extLst>
              <a:ext uri="{FF2B5EF4-FFF2-40B4-BE49-F238E27FC236}">
                <a16:creationId xmlns:a16="http://schemas.microsoft.com/office/drawing/2014/main" xmlns="" id="{2746C54B-D7FA-73A8-4E83-2160125DE2DE}"/>
              </a:ext>
            </a:extLst>
          </p:cNvPr>
          <p:cNvGraphicFramePr>
            <a:graphicFrameLocks noGrp="1"/>
          </p:cNvGraphicFramePr>
          <p:nvPr>
            <p:extLst/>
          </p:nvPr>
        </p:nvGraphicFramePr>
        <p:xfrm>
          <a:off x="362370" y="1356016"/>
          <a:ext cx="8437670" cy="1896885"/>
        </p:xfrm>
        <a:graphic>
          <a:graphicData uri="http://schemas.openxmlformats.org/drawingml/2006/table">
            <a:tbl>
              <a:tblPr firstRow="1" bandRow="1">
                <a:tableStyleId>{5C22544A-7EE6-4342-B048-85BDC9FD1C3A}</a:tableStyleId>
              </a:tblPr>
              <a:tblGrid>
                <a:gridCol w="1102748">
                  <a:extLst>
                    <a:ext uri="{9D8B030D-6E8A-4147-A177-3AD203B41FA5}">
                      <a16:colId xmlns:a16="http://schemas.microsoft.com/office/drawing/2014/main" xmlns="" val="3721334497"/>
                    </a:ext>
                  </a:extLst>
                </a:gridCol>
                <a:gridCol w="893618">
                  <a:extLst>
                    <a:ext uri="{9D8B030D-6E8A-4147-A177-3AD203B41FA5}">
                      <a16:colId xmlns:a16="http://schemas.microsoft.com/office/drawing/2014/main" xmlns="" val="3948854369"/>
                    </a:ext>
                  </a:extLst>
                </a:gridCol>
                <a:gridCol w="1023505">
                  <a:extLst>
                    <a:ext uri="{9D8B030D-6E8A-4147-A177-3AD203B41FA5}">
                      <a16:colId xmlns:a16="http://schemas.microsoft.com/office/drawing/2014/main" xmlns="" val="206830882"/>
                    </a:ext>
                  </a:extLst>
                </a:gridCol>
                <a:gridCol w="1009254">
                  <a:extLst>
                    <a:ext uri="{9D8B030D-6E8A-4147-A177-3AD203B41FA5}">
                      <a16:colId xmlns:a16="http://schemas.microsoft.com/office/drawing/2014/main" xmlns="" val="1252816444"/>
                    </a:ext>
                  </a:extLst>
                </a:gridCol>
                <a:gridCol w="1240378">
                  <a:extLst>
                    <a:ext uri="{9D8B030D-6E8A-4147-A177-3AD203B41FA5}">
                      <a16:colId xmlns:a16="http://schemas.microsoft.com/office/drawing/2014/main" xmlns="" val="1824472556"/>
                    </a:ext>
                  </a:extLst>
                </a:gridCol>
                <a:gridCol w="1638184">
                  <a:extLst>
                    <a:ext uri="{9D8B030D-6E8A-4147-A177-3AD203B41FA5}">
                      <a16:colId xmlns:a16="http://schemas.microsoft.com/office/drawing/2014/main" xmlns="" val="2430447964"/>
                    </a:ext>
                  </a:extLst>
                </a:gridCol>
                <a:gridCol w="1529983">
                  <a:extLst>
                    <a:ext uri="{9D8B030D-6E8A-4147-A177-3AD203B41FA5}">
                      <a16:colId xmlns:a16="http://schemas.microsoft.com/office/drawing/2014/main" xmlns="" val="2943376178"/>
                    </a:ext>
                  </a:extLst>
                </a:gridCol>
              </a:tblGrid>
              <a:tr h="388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100" dirty="0"/>
                        <a:t>Chore name</a:t>
                      </a:r>
                    </a:p>
                  </a:txBody>
                  <a:tcPr marL="68580" marR="68580" marT="34290" marB="34290" anchor="ctr">
                    <a:solidFill>
                      <a:srgbClr val="9F335C"/>
                    </a:solidFill>
                  </a:tcPr>
                </a:tc>
                <a:tc>
                  <a:txBody>
                    <a:bodyPr/>
                    <a:lstStyle/>
                    <a:p>
                      <a:pPr algn="ctr"/>
                      <a:r>
                        <a:rPr lang="en-NZ" sz="1100" dirty="0"/>
                        <a:t>Frequency</a:t>
                      </a:r>
                    </a:p>
                  </a:txBody>
                  <a:tcPr marL="68580" marR="68580" marT="34290" marB="34290" anchor="ctr">
                    <a:solidFill>
                      <a:srgbClr val="9F335C"/>
                    </a:solidFill>
                  </a:tcPr>
                </a:tc>
                <a:tc>
                  <a:txBody>
                    <a:bodyPr/>
                    <a:lstStyle/>
                    <a:p>
                      <a:pPr algn="ctr"/>
                      <a:r>
                        <a:rPr lang="en-NZ" sz="1100" dirty="0"/>
                        <a:t>Start time</a:t>
                      </a:r>
                    </a:p>
                  </a:txBody>
                  <a:tcPr marL="68580" marR="68580" marT="34290" marB="34290" anchor="ctr">
                    <a:solidFill>
                      <a:srgbClr val="9F335C"/>
                    </a:solidFill>
                  </a:tcPr>
                </a:tc>
                <a:tc>
                  <a:txBody>
                    <a:bodyPr/>
                    <a:lstStyle/>
                    <a:p>
                      <a:pPr algn="ctr"/>
                      <a:r>
                        <a:rPr lang="en-NZ" sz="1100" dirty="0"/>
                        <a:t>Teamwork (checkbox)</a:t>
                      </a:r>
                    </a:p>
                  </a:txBody>
                  <a:tcPr marL="68580" marR="68580" marT="34290" marB="34290" anchor="ctr">
                    <a:solidFill>
                      <a:srgbClr val="9F335C"/>
                    </a:solidFill>
                  </a:tcPr>
                </a:tc>
                <a:tc>
                  <a:txBody>
                    <a:bodyPr/>
                    <a:lstStyle/>
                    <a:p>
                      <a:pPr algn="ctr"/>
                      <a:r>
                        <a:rPr lang="en-NZ" sz="1100" dirty="0"/>
                        <a:t>Not teamwork (checkbox)</a:t>
                      </a:r>
                    </a:p>
                  </a:txBody>
                  <a:tcPr marL="68580" marR="68580" marT="34290" marB="34290" anchor="ctr">
                    <a:solidFill>
                      <a:srgbClr val="9F335C"/>
                    </a:solidFill>
                  </a:tcPr>
                </a:tc>
                <a:tc>
                  <a:txBody>
                    <a:bodyPr/>
                    <a:lstStyle/>
                    <a:p>
                      <a:pPr algn="ctr"/>
                      <a:r>
                        <a:rPr lang="en-NZ" sz="1400" dirty="0">
                          <a:solidFill>
                            <a:srgbClr val="FFFFFF"/>
                          </a:solidFill>
                          <a:latin typeface="+mn-lt"/>
                          <a:sym typeface="Fira Sans"/>
                        </a:rPr>
                        <a:t>Team member</a:t>
                      </a:r>
                      <a:endParaRPr lang="en-NZ" sz="1100" dirty="0">
                        <a:latin typeface="+mn-lt"/>
                      </a:endParaRPr>
                    </a:p>
                  </a:txBody>
                  <a:tcPr marL="68580" marR="68580" marT="34290" marB="34290" anchor="ctr">
                    <a:solidFill>
                      <a:srgbClr val="9F335C"/>
                    </a:solidFill>
                  </a:tcPr>
                </a:tc>
                <a:tc>
                  <a:txBody>
                    <a:bodyPr/>
                    <a:lstStyle/>
                    <a:p>
                      <a:pPr algn="ctr"/>
                      <a:r>
                        <a:rPr lang="en-NZ" sz="1400" dirty="0">
                          <a:solidFill>
                            <a:srgbClr val="FFFFFF"/>
                          </a:solidFill>
                          <a:latin typeface="+mn-lt"/>
                          <a:ea typeface="Fira Sans"/>
                          <a:cs typeface="Arial" panose="020B0604020202020204" pitchFamily="34" charset="0"/>
                          <a:sym typeface="Fira Sans"/>
                        </a:rPr>
                        <a:t>Error</a:t>
                      </a:r>
                      <a:r>
                        <a:rPr lang="en" sz="1400" dirty="0">
                          <a:solidFill>
                            <a:srgbClr val="FFFFFF"/>
                          </a:solidFill>
                          <a:latin typeface="+mn-lt"/>
                          <a:ea typeface="Fira Sans"/>
                          <a:cs typeface="Arial" panose="020B0604020202020204" pitchFamily="34" charset="0"/>
                          <a:sym typeface="Fira Sans"/>
                        </a:rPr>
                        <a:t>  message</a:t>
                      </a:r>
                      <a:endParaRPr lang="en-NZ" sz="1100" dirty="0">
                        <a:latin typeface="+mn-lt"/>
                      </a:endParaRPr>
                    </a:p>
                  </a:txBody>
                  <a:tcPr marL="68580" marR="68580" marT="34290" marB="34290" anchor="ctr">
                    <a:solidFill>
                      <a:srgbClr val="9F335C"/>
                    </a:solidFill>
                  </a:tcPr>
                </a:tc>
                <a:extLst>
                  <a:ext uri="{0D108BD9-81ED-4DB2-BD59-A6C34878D82A}">
                    <a16:rowId xmlns:a16="http://schemas.microsoft.com/office/drawing/2014/main" xmlns="" val="1413899154"/>
                  </a:ext>
                </a:extLst>
              </a:tr>
              <a:tr h="298605">
                <a:tc>
                  <a:txBody>
                    <a:bodyPr/>
                    <a:lstStyle/>
                    <a:p>
                      <a:pPr algn="ctr"/>
                      <a:r>
                        <a:rPr lang="en-US" altLang="zh-CN" sz="1100" dirty="0"/>
                        <a:t>null</a:t>
                      </a:r>
                      <a:endParaRPr lang="en-NZ" sz="1100" dirty="0"/>
                    </a:p>
                  </a:txBody>
                  <a:tcPr marL="68580" marR="68580" marT="34290" marB="34290" anchor="ctr">
                    <a:solidFill>
                      <a:srgbClr val="D9B5E9"/>
                    </a:solidFill>
                  </a:tcPr>
                </a:tc>
                <a:tc>
                  <a:txBody>
                    <a:bodyPr/>
                    <a:lstStyle/>
                    <a:p>
                      <a:pPr algn="ctr"/>
                      <a:r>
                        <a:rPr lang="en-NZ" sz="1100" dirty="0"/>
                        <a:t>“weekly”</a:t>
                      </a:r>
                    </a:p>
                  </a:txBody>
                  <a:tcPr marL="68580" marR="68580" marT="34290" marB="34290" anchor="ctr">
                    <a:solidFill>
                      <a:srgbClr val="D9B5E9"/>
                    </a:solidFill>
                  </a:tcPr>
                </a:tc>
                <a:tc>
                  <a:txBody>
                    <a:bodyPr/>
                    <a:lstStyle/>
                    <a:p>
                      <a:pPr algn="ctr"/>
                      <a:r>
                        <a:rPr lang="en-NZ" sz="1100" dirty="0"/>
                        <a:t>“06:30”</a:t>
                      </a:r>
                    </a:p>
                  </a:txBody>
                  <a:tcPr marL="68580" marR="68580" marT="34290" marB="34290" anchor="ctr">
                    <a:solidFill>
                      <a:srgbClr val="D9B5E9"/>
                    </a:solidFill>
                  </a:tcPr>
                </a:tc>
                <a:tc>
                  <a:txBody>
                    <a:bodyPr/>
                    <a:lstStyle/>
                    <a:p>
                      <a:pPr algn="ctr"/>
                      <a:r>
                        <a:rPr lang="en-NZ" sz="1100" dirty="0"/>
                        <a:t>true</a:t>
                      </a:r>
                    </a:p>
                  </a:txBody>
                  <a:tcPr marL="68580" marR="68580" marT="34290" marB="34290" anchor="ctr">
                    <a:solidFill>
                      <a:srgbClr val="D9B5E9"/>
                    </a:solidFill>
                  </a:tcPr>
                </a:tc>
                <a:tc>
                  <a:txBody>
                    <a:bodyPr/>
                    <a:lstStyle/>
                    <a:p>
                      <a:pPr algn="ctr"/>
                      <a:r>
                        <a:rPr lang="en-NZ" sz="1100" dirty="0"/>
                        <a:t>false</a:t>
                      </a:r>
                    </a:p>
                  </a:txBody>
                  <a:tcPr marL="68580" marR="68580" marT="34290" marB="34290" anchor="ctr">
                    <a:solidFill>
                      <a:srgbClr val="D9B5E9"/>
                    </a:solidFill>
                  </a:tcPr>
                </a:tc>
                <a:tc>
                  <a:txBody>
                    <a:bodyPr/>
                    <a:lstStyle/>
                    <a:p>
                      <a:pPr algn="ctr"/>
                      <a:r>
                        <a:rPr lang="en-NZ" sz="1100" dirty="0"/>
                        <a:t>“Richard”</a:t>
                      </a:r>
                    </a:p>
                  </a:txBody>
                  <a:tcPr marL="68580" marR="68580" marT="34290" marB="34290" anchor="ctr">
                    <a:solidFill>
                      <a:srgbClr val="D9B5E9"/>
                    </a:solidFill>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1100" dirty="0"/>
                        <a:t>“</a:t>
                      </a:r>
                      <a:r>
                        <a:rPr lang="en-NZ" sz="1400" kern="1200" dirty="0">
                          <a:solidFill>
                            <a:schemeClr val="dk1"/>
                          </a:solidFill>
                          <a:effectLst/>
                          <a:latin typeface="+mn-lt"/>
                          <a:ea typeface="+mn-ea"/>
                          <a:cs typeface="+mn-cs"/>
                        </a:rPr>
                        <a:t>Please select all items!”</a:t>
                      </a:r>
                    </a:p>
                  </a:txBody>
                  <a:tcPr marL="68580" marR="68580" marT="34290" marB="34290" anchor="ctr">
                    <a:solidFill>
                      <a:srgbClr val="D9B5E9"/>
                    </a:solidFill>
                  </a:tcPr>
                </a:tc>
                <a:extLst>
                  <a:ext uri="{0D108BD9-81ED-4DB2-BD59-A6C34878D82A}">
                    <a16:rowId xmlns:a16="http://schemas.microsoft.com/office/drawing/2014/main" xmlns="" val="3738253535"/>
                  </a:ext>
                </a:extLst>
              </a:tr>
              <a:tr h="298605">
                <a:tc>
                  <a:txBody>
                    <a:bodyPr/>
                    <a:lstStyle/>
                    <a:p>
                      <a:pPr algn="ctr"/>
                      <a:r>
                        <a:rPr lang="en-NZ" sz="1100" dirty="0"/>
                        <a:t>“laundry”</a:t>
                      </a:r>
                    </a:p>
                  </a:txBody>
                  <a:tcPr marL="68580" marR="68580" marT="34290" marB="34290" anchor="ctr">
                    <a:solidFill>
                      <a:srgbClr val="EFD8F4"/>
                    </a:solidFill>
                  </a:tcPr>
                </a:tc>
                <a:tc>
                  <a:txBody>
                    <a:bodyPr/>
                    <a:lstStyle/>
                    <a:p>
                      <a:pPr algn="ctr"/>
                      <a:r>
                        <a:rPr lang="en-NZ" sz="1100" dirty="0"/>
                        <a:t>null</a:t>
                      </a:r>
                    </a:p>
                  </a:txBody>
                  <a:tcPr marL="68580" marR="68580" marT="34290" marB="34290" anchor="ctr">
                    <a:solidFill>
                      <a:srgbClr val="EFD8F4"/>
                    </a:solidFill>
                  </a:tcPr>
                </a:tc>
                <a:tc>
                  <a:txBody>
                    <a:bodyPr/>
                    <a:lstStyle/>
                    <a:p>
                      <a:pPr algn="ctr"/>
                      <a:r>
                        <a:rPr lang="en-NZ" sz="1100" dirty="0"/>
                        <a:t>“06:30”</a:t>
                      </a:r>
                    </a:p>
                  </a:txBody>
                  <a:tcPr marL="68580" marR="68580" marT="34290" marB="34290" anchor="ctr">
                    <a:solidFill>
                      <a:srgbClr val="EFD8F4"/>
                    </a:solidFill>
                  </a:tcPr>
                </a:tc>
                <a:tc>
                  <a:txBody>
                    <a:bodyPr/>
                    <a:lstStyle/>
                    <a:p>
                      <a:pPr algn="ctr"/>
                      <a:r>
                        <a:rPr lang="en-NZ" sz="1100" dirty="0"/>
                        <a:t>true</a:t>
                      </a:r>
                    </a:p>
                  </a:txBody>
                  <a:tcPr marL="68580" marR="68580" marT="34290" marB="34290" anchor="ctr">
                    <a:solidFill>
                      <a:srgbClr val="EFD8F4"/>
                    </a:solidFill>
                  </a:tcPr>
                </a:tc>
                <a:tc>
                  <a:txBody>
                    <a:bodyPr/>
                    <a:lstStyle/>
                    <a:p>
                      <a:pPr algn="ctr"/>
                      <a:r>
                        <a:rPr lang="en-NZ" sz="1100" dirty="0"/>
                        <a:t>false</a:t>
                      </a:r>
                    </a:p>
                  </a:txBody>
                  <a:tcPr marL="68580" marR="68580" marT="34290" marB="34290" anchor="ctr">
                    <a:solidFill>
                      <a:srgbClr val="EFD8F4"/>
                    </a:solidFill>
                  </a:tcPr>
                </a:tc>
                <a:tc>
                  <a:txBody>
                    <a:bodyPr/>
                    <a:lstStyle/>
                    <a:p>
                      <a:pPr algn="ctr"/>
                      <a:r>
                        <a:rPr lang="en-NZ" sz="1100" dirty="0"/>
                        <a:t>“Richard”</a:t>
                      </a:r>
                    </a:p>
                  </a:txBody>
                  <a:tcPr marL="68580" marR="68580" marT="34290" marB="34290" anchor="ctr">
                    <a:solidFill>
                      <a:srgbClr val="EFD8F4"/>
                    </a:solidFill>
                  </a:tcPr>
                </a:tc>
                <a:tc vMerge="1">
                  <a:txBody>
                    <a:bodyPr/>
                    <a:lstStyle/>
                    <a:p>
                      <a:pPr algn="ctr"/>
                      <a:endParaRPr lang="en-NZ" dirty="0"/>
                    </a:p>
                  </a:txBody>
                  <a:tcPr anchor="ctr">
                    <a:solidFill>
                      <a:srgbClr val="E5BDED"/>
                    </a:solidFill>
                  </a:tcPr>
                </a:tc>
                <a:extLst>
                  <a:ext uri="{0D108BD9-81ED-4DB2-BD59-A6C34878D82A}">
                    <a16:rowId xmlns:a16="http://schemas.microsoft.com/office/drawing/2014/main" xmlns="" val="3599452085"/>
                  </a:ext>
                </a:extLst>
              </a:tr>
              <a:tr h="298605">
                <a:tc>
                  <a:txBody>
                    <a:bodyPr/>
                    <a:lstStyle/>
                    <a:p>
                      <a:pPr algn="ctr"/>
                      <a:r>
                        <a:rPr lang="en-NZ" sz="1100" dirty="0"/>
                        <a:t>“laundry”</a:t>
                      </a:r>
                    </a:p>
                  </a:txBody>
                  <a:tcPr marL="68580" marR="68580" marT="34290" marB="34290" anchor="ctr">
                    <a:solidFill>
                      <a:srgbClr val="D9B5E9"/>
                    </a:solidFill>
                  </a:tcPr>
                </a:tc>
                <a:tc>
                  <a:txBody>
                    <a:bodyPr/>
                    <a:lstStyle/>
                    <a:p>
                      <a:pPr algn="ctr"/>
                      <a:r>
                        <a:rPr lang="en-NZ" sz="1100" dirty="0"/>
                        <a:t>“weekly”</a:t>
                      </a:r>
                    </a:p>
                  </a:txBody>
                  <a:tcPr marL="68580" marR="68580" marT="34290" marB="34290" anchor="ctr">
                    <a:solidFill>
                      <a:srgbClr val="D9B5E9"/>
                    </a:solidFill>
                  </a:tcPr>
                </a:tc>
                <a:tc>
                  <a:txBody>
                    <a:bodyPr/>
                    <a:lstStyle/>
                    <a:p>
                      <a:pPr algn="ctr"/>
                      <a:r>
                        <a:rPr lang="en-NZ" sz="1100" dirty="0"/>
                        <a:t>null</a:t>
                      </a:r>
                    </a:p>
                  </a:txBody>
                  <a:tcPr marL="68580" marR="68580" marT="34290" marB="34290" anchor="ctr">
                    <a:solidFill>
                      <a:srgbClr val="D9B5E9"/>
                    </a:solidFill>
                  </a:tcPr>
                </a:tc>
                <a:tc>
                  <a:txBody>
                    <a:bodyPr/>
                    <a:lstStyle/>
                    <a:p>
                      <a:pPr algn="ctr"/>
                      <a:r>
                        <a:rPr lang="en-NZ" sz="1100" dirty="0"/>
                        <a:t>true</a:t>
                      </a:r>
                    </a:p>
                  </a:txBody>
                  <a:tcPr marL="68580" marR="68580" marT="34290" marB="34290" anchor="ctr">
                    <a:solidFill>
                      <a:srgbClr val="D9B5E9"/>
                    </a:solidFill>
                  </a:tcPr>
                </a:tc>
                <a:tc>
                  <a:txBody>
                    <a:bodyPr/>
                    <a:lstStyle/>
                    <a:p>
                      <a:pPr algn="ctr"/>
                      <a:r>
                        <a:rPr lang="en-NZ" sz="1100" dirty="0"/>
                        <a:t>false</a:t>
                      </a:r>
                    </a:p>
                  </a:txBody>
                  <a:tcPr marL="68580" marR="68580" marT="34290" marB="34290" anchor="ctr">
                    <a:solidFill>
                      <a:srgbClr val="D9B5E9"/>
                    </a:solidFill>
                  </a:tcPr>
                </a:tc>
                <a:tc>
                  <a:txBody>
                    <a:bodyPr/>
                    <a:lstStyle/>
                    <a:p>
                      <a:pPr algn="ctr"/>
                      <a:r>
                        <a:rPr lang="en-NZ" sz="1100" dirty="0"/>
                        <a:t>“Richard”</a:t>
                      </a:r>
                    </a:p>
                  </a:txBody>
                  <a:tcPr marL="68580" marR="68580" marT="34290" marB="34290" anchor="ctr">
                    <a:solidFill>
                      <a:srgbClr val="D9B5E9"/>
                    </a:solidFill>
                  </a:tcPr>
                </a:tc>
                <a:tc vMerge="1">
                  <a:txBody>
                    <a:bodyPr/>
                    <a:lstStyle/>
                    <a:p>
                      <a:pPr algn="ctr"/>
                      <a:endParaRPr lang="en-NZ" dirty="0"/>
                    </a:p>
                  </a:txBody>
                  <a:tcPr anchor="ctr">
                    <a:solidFill>
                      <a:srgbClr val="E5BDED"/>
                    </a:solidFill>
                  </a:tcPr>
                </a:tc>
                <a:extLst>
                  <a:ext uri="{0D108BD9-81ED-4DB2-BD59-A6C34878D82A}">
                    <a16:rowId xmlns:a16="http://schemas.microsoft.com/office/drawing/2014/main" xmlns="" val="4118788706"/>
                  </a:ext>
                </a:extLst>
              </a:tr>
              <a:tr h="298605">
                <a:tc>
                  <a:txBody>
                    <a:bodyPr/>
                    <a:lstStyle/>
                    <a:p>
                      <a:pPr algn="ctr"/>
                      <a:r>
                        <a:rPr lang="en-NZ" sz="1100" dirty="0"/>
                        <a:t>“laundry”</a:t>
                      </a:r>
                    </a:p>
                  </a:txBody>
                  <a:tcPr marL="68580" marR="68580" marT="34290" marB="34290" anchor="ctr">
                    <a:solidFill>
                      <a:srgbClr val="EFD8F4"/>
                    </a:solidFill>
                  </a:tcPr>
                </a:tc>
                <a:tc>
                  <a:txBody>
                    <a:bodyPr/>
                    <a:lstStyle/>
                    <a:p>
                      <a:pPr algn="ctr"/>
                      <a:r>
                        <a:rPr lang="en-NZ" sz="1100" dirty="0"/>
                        <a:t>“weekly”</a:t>
                      </a:r>
                    </a:p>
                  </a:txBody>
                  <a:tcPr marL="68580" marR="68580" marT="34290" marB="34290" anchor="ctr">
                    <a:solidFill>
                      <a:srgbClr val="EFD8F4"/>
                    </a:solidFill>
                  </a:tcPr>
                </a:tc>
                <a:tc>
                  <a:txBody>
                    <a:bodyPr/>
                    <a:lstStyle/>
                    <a:p>
                      <a:pPr algn="ctr"/>
                      <a:r>
                        <a:rPr lang="en-NZ" sz="1100" dirty="0"/>
                        <a:t>“06:30”</a:t>
                      </a:r>
                    </a:p>
                  </a:txBody>
                  <a:tcPr marL="68580" marR="68580" marT="34290" marB="34290" anchor="ctr">
                    <a:solidFill>
                      <a:srgbClr val="EFD8F4"/>
                    </a:solidFill>
                  </a:tcPr>
                </a:tc>
                <a:tc>
                  <a:txBody>
                    <a:bodyPr/>
                    <a:lstStyle/>
                    <a:p>
                      <a:pPr algn="ctr"/>
                      <a:r>
                        <a:rPr lang="en-NZ" sz="1100" dirty="0"/>
                        <a:t>true</a:t>
                      </a:r>
                    </a:p>
                  </a:txBody>
                  <a:tcPr marL="68580" marR="68580" marT="34290" marB="34290" anchor="ctr">
                    <a:solidFill>
                      <a:srgbClr val="EFD8F4"/>
                    </a:solidFill>
                  </a:tcPr>
                </a:tc>
                <a:tc>
                  <a:txBody>
                    <a:bodyPr/>
                    <a:lstStyle/>
                    <a:p>
                      <a:pPr algn="ctr"/>
                      <a:r>
                        <a:rPr lang="en-NZ" sz="1100" dirty="0"/>
                        <a:t>false</a:t>
                      </a:r>
                    </a:p>
                  </a:txBody>
                  <a:tcPr marL="68580" marR="68580" marT="34290" marB="34290" anchor="ctr">
                    <a:solidFill>
                      <a:srgbClr val="EFD8F4"/>
                    </a:solidFill>
                  </a:tcPr>
                </a:tc>
                <a:tc>
                  <a:txBody>
                    <a:bodyPr/>
                    <a:lstStyle/>
                    <a:p>
                      <a:pPr algn="ctr"/>
                      <a:r>
                        <a:rPr lang="en-NZ" sz="1100" dirty="0"/>
                        <a:t>null</a:t>
                      </a:r>
                    </a:p>
                  </a:txBody>
                  <a:tcPr marL="68580" marR="68580" marT="34290" marB="34290" anchor="ctr">
                    <a:solidFill>
                      <a:srgbClr val="EFD8F4"/>
                    </a:solidFill>
                  </a:tcPr>
                </a:tc>
                <a:tc vMerge="1">
                  <a:txBody>
                    <a:bodyPr/>
                    <a:lstStyle/>
                    <a:p>
                      <a:pPr algn="ctr"/>
                      <a:endParaRPr lang="en-NZ" dirty="0"/>
                    </a:p>
                  </a:txBody>
                  <a:tcPr anchor="ctr">
                    <a:solidFill>
                      <a:srgbClr val="E5BDED"/>
                    </a:solidFill>
                  </a:tcPr>
                </a:tc>
                <a:extLst>
                  <a:ext uri="{0D108BD9-81ED-4DB2-BD59-A6C34878D82A}">
                    <a16:rowId xmlns:a16="http://schemas.microsoft.com/office/drawing/2014/main" xmlns="" val="963644"/>
                  </a:ext>
                </a:extLst>
              </a:tr>
              <a:tr h="298605">
                <a:tc>
                  <a:txBody>
                    <a:bodyPr/>
                    <a:lstStyle/>
                    <a:p>
                      <a:pPr algn="ctr"/>
                      <a:r>
                        <a:rPr lang="en-NZ" sz="1100" dirty="0"/>
                        <a:t>“laundry”</a:t>
                      </a:r>
                    </a:p>
                  </a:txBody>
                  <a:tcPr marL="68580" marR="68580" marT="34290" marB="34290" anchor="ctr">
                    <a:solidFill>
                      <a:srgbClr val="D9B5E9"/>
                    </a:solidFill>
                  </a:tcPr>
                </a:tc>
                <a:tc>
                  <a:txBody>
                    <a:bodyPr/>
                    <a:lstStyle/>
                    <a:p>
                      <a:pPr algn="ctr"/>
                      <a:r>
                        <a:rPr lang="en-NZ" sz="1100" dirty="0"/>
                        <a:t>“weekly”</a:t>
                      </a:r>
                    </a:p>
                  </a:txBody>
                  <a:tcPr marL="68580" marR="68580" marT="34290" marB="34290" anchor="ctr">
                    <a:solidFill>
                      <a:srgbClr val="D9B5E9"/>
                    </a:solidFill>
                  </a:tcPr>
                </a:tc>
                <a:tc>
                  <a:txBody>
                    <a:bodyPr/>
                    <a:lstStyle/>
                    <a:p>
                      <a:pPr algn="ctr"/>
                      <a:r>
                        <a:rPr lang="en-NZ" sz="1100" dirty="0"/>
                        <a:t>“06:30”</a:t>
                      </a:r>
                    </a:p>
                  </a:txBody>
                  <a:tcPr marL="68580" marR="68580" marT="34290" marB="34290" anchor="ctr">
                    <a:solidFill>
                      <a:srgbClr val="D9B5E9"/>
                    </a:solidFill>
                  </a:tcPr>
                </a:tc>
                <a:tc>
                  <a:txBody>
                    <a:bodyPr/>
                    <a:lstStyle/>
                    <a:p>
                      <a:pPr algn="ctr"/>
                      <a:r>
                        <a:rPr lang="en-NZ" sz="1100" dirty="0"/>
                        <a:t>false</a:t>
                      </a:r>
                    </a:p>
                  </a:txBody>
                  <a:tcPr marL="68580" marR="68580" marT="34290" marB="34290" anchor="ctr">
                    <a:solidFill>
                      <a:srgbClr val="D9B5E9"/>
                    </a:solidFill>
                  </a:tcPr>
                </a:tc>
                <a:tc>
                  <a:txBody>
                    <a:bodyPr/>
                    <a:lstStyle/>
                    <a:p>
                      <a:pPr algn="ctr"/>
                      <a:r>
                        <a:rPr lang="en-NZ" sz="1100" dirty="0"/>
                        <a:t>false</a:t>
                      </a:r>
                    </a:p>
                  </a:txBody>
                  <a:tcPr marL="68580" marR="68580" marT="34290" marB="34290" anchor="ctr">
                    <a:solidFill>
                      <a:srgbClr val="D9B5E9"/>
                    </a:solidFill>
                  </a:tcPr>
                </a:tc>
                <a:tc>
                  <a:txBody>
                    <a:bodyPr/>
                    <a:lstStyle/>
                    <a:p>
                      <a:pPr algn="ctr"/>
                      <a:r>
                        <a:rPr lang="en-NZ" sz="1100" dirty="0"/>
                        <a:t>null</a:t>
                      </a:r>
                    </a:p>
                  </a:txBody>
                  <a:tcPr marL="68580" marR="68580" marT="34290" marB="34290" anchor="ctr">
                    <a:solidFill>
                      <a:srgbClr val="D9B5E9"/>
                    </a:solidFill>
                  </a:tcPr>
                </a:tc>
                <a:tc vMerge="1">
                  <a:txBody>
                    <a:bodyPr/>
                    <a:lstStyle/>
                    <a:p>
                      <a:pPr algn="ctr"/>
                      <a:endParaRPr lang="en-NZ" dirty="0"/>
                    </a:p>
                  </a:txBody>
                  <a:tcPr anchor="ctr">
                    <a:solidFill>
                      <a:srgbClr val="E5BDED"/>
                    </a:solidFill>
                  </a:tcPr>
                </a:tc>
                <a:extLst>
                  <a:ext uri="{0D108BD9-81ED-4DB2-BD59-A6C34878D82A}">
                    <a16:rowId xmlns:a16="http://schemas.microsoft.com/office/drawing/2014/main" xmlns="" val="3991606434"/>
                  </a:ext>
                </a:extLst>
              </a:tr>
            </a:tbl>
          </a:graphicData>
        </a:graphic>
      </p:graphicFrame>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444119" y="1011124"/>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case</a:t>
            </a:r>
            <a:endParaRPr lang="en-NZ" sz="1500" dirty="0">
              <a:latin typeface="Fira Sans Extra Condensed Medium"/>
              <a:ea typeface="Fira Sans Extra Condensed Medium"/>
              <a:cs typeface="Fira Sans Extra Condensed Medium"/>
              <a:sym typeface="Fira Sans Extra Condensed Medium"/>
            </a:endParaRPr>
          </a:p>
        </p:txBody>
      </p:sp>
      <p:sp>
        <p:nvSpPr>
          <p:cNvPr id="3" name="Google Shape;209;p18">
            <a:extLst>
              <a:ext uri="{FF2B5EF4-FFF2-40B4-BE49-F238E27FC236}">
                <a16:creationId xmlns:a16="http://schemas.microsoft.com/office/drawing/2014/main" xmlns="" id="{7291256C-68F1-FD87-1E3C-108EADD79B6C}"/>
              </a:ext>
            </a:extLst>
          </p:cNvPr>
          <p:cNvSpPr txBox="1">
            <a:spLocks/>
          </p:cNvSpPr>
          <p:nvPr/>
        </p:nvSpPr>
        <p:spPr>
          <a:xfrm>
            <a:off x="381773" y="3376434"/>
            <a:ext cx="1348318"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result</a:t>
            </a:r>
            <a:endParaRPr lang="en-NZ" sz="1500" dirty="0">
              <a:latin typeface="Fira Sans Extra Condensed Medium"/>
              <a:ea typeface="Fira Sans Extra Condensed Medium"/>
              <a:cs typeface="Fira Sans Extra Condensed Medium"/>
              <a:sym typeface="Fira Sans Extra Condensed Medium"/>
            </a:endParaRPr>
          </a:p>
        </p:txBody>
      </p:sp>
      <p:sp>
        <p:nvSpPr>
          <p:cNvPr id="4" name="Rectangle 3">
            <a:extLst>
              <a:ext uri="{FF2B5EF4-FFF2-40B4-BE49-F238E27FC236}">
                <a16:creationId xmlns:a16="http://schemas.microsoft.com/office/drawing/2014/main" xmlns="" id="{7C0CF387-EAED-CF30-C9A4-2FF4C244179E}"/>
              </a:ext>
            </a:extLst>
          </p:cNvPr>
          <p:cNvSpPr/>
          <p:nvPr/>
        </p:nvSpPr>
        <p:spPr>
          <a:xfrm>
            <a:off x="710017" y="1804221"/>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6" name="Rectangle 5">
            <a:extLst>
              <a:ext uri="{FF2B5EF4-FFF2-40B4-BE49-F238E27FC236}">
                <a16:creationId xmlns:a16="http://schemas.microsoft.com/office/drawing/2014/main" xmlns="" id="{74647E1E-095E-95FB-2B30-7E5A5B086CBF}"/>
              </a:ext>
            </a:extLst>
          </p:cNvPr>
          <p:cNvSpPr/>
          <p:nvPr/>
        </p:nvSpPr>
        <p:spPr>
          <a:xfrm>
            <a:off x="1718164" y="2122531"/>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8" name="Rectangle 7">
            <a:extLst>
              <a:ext uri="{FF2B5EF4-FFF2-40B4-BE49-F238E27FC236}">
                <a16:creationId xmlns:a16="http://schemas.microsoft.com/office/drawing/2014/main" xmlns="" id="{25AC103B-F2B7-B63C-E4E7-B8F5C61458E1}"/>
              </a:ext>
            </a:extLst>
          </p:cNvPr>
          <p:cNvSpPr/>
          <p:nvPr/>
        </p:nvSpPr>
        <p:spPr>
          <a:xfrm>
            <a:off x="2652710" y="2403404"/>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9" name="Rectangle 8">
            <a:extLst>
              <a:ext uri="{FF2B5EF4-FFF2-40B4-BE49-F238E27FC236}">
                <a16:creationId xmlns:a16="http://schemas.microsoft.com/office/drawing/2014/main" xmlns="" id="{D5DF84A3-BE95-92E1-A03E-A51441BEF521}"/>
              </a:ext>
            </a:extLst>
          </p:cNvPr>
          <p:cNvSpPr/>
          <p:nvPr/>
        </p:nvSpPr>
        <p:spPr>
          <a:xfrm>
            <a:off x="6246947" y="2716753"/>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10" name="Rectangle 9">
            <a:extLst>
              <a:ext uri="{FF2B5EF4-FFF2-40B4-BE49-F238E27FC236}">
                <a16:creationId xmlns:a16="http://schemas.microsoft.com/office/drawing/2014/main" xmlns="" id="{750FA69B-15A3-77B4-0806-67F149D54C91}"/>
              </a:ext>
            </a:extLst>
          </p:cNvPr>
          <p:cNvSpPr/>
          <p:nvPr/>
        </p:nvSpPr>
        <p:spPr>
          <a:xfrm>
            <a:off x="3668053" y="3012611"/>
            <a:ext cx="417510" cy="2015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050"/>
          </a:p>
        </p:txBody>
      </p:sp>
      <p:sp>
        <p:nvSpPr>
          <p:cNvPr id="12" name="Google Shape;209;p18">
            <a:extLst>
              <a:ext uri="{FF2B5EF4-FFF2-40B4-BE49-F238E27FC236}">
                <a16:creationId xmlns:a16="http://schemas.microsoft.com/office/drawing/2014/main" xmlns="" id="{C72463B3-6D85-7AAE-DBF0-2751FE64DF7D}"/>
              </a:ext>
            </a:extLst>
          </p:cNvPr>
          <p:cNvSpPr txBox="1">
            <a:spLocks/>
          </p:cNvSpPr>
          <p:nvPr/>
        </p:nvSpPr>
        <p:spPr>
          <a:xfrm>
            <a:off x="264718" y="730143"/>
            <a:ext cx="5294419"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Add a chore functionality - </a:t>
            </a:r>
            <a:r>
              <a:rPr lang="en-NZ" sz="1800" b="1" dirty="0">
                <a:latin typeface="Fira Sans Extra Condensed Medium"/>
                <a:ea typeface="Fira Sans Extra Condensed Medium"/>
                <a:cs typeface="Fira Sans Extra Condensed Medium"/>
                <a:sym typeface="Fira Sans Extra Condensed Medium"/>
              </a:rPr>
              <a:t>Empty Field </a:t>
            </a:r>
          </a:p>
        </p:txBody>
      </p:sp>
      <p:pic>
        <p:nvPicPr>
          <p:cNvPr id="14" name="Picture 13" descr="A screenshot of a computer code&#10;&#10;Description automatically generated">
            <a:extLst>
              <a:ext uri="{FF2B5EF4-FFF2-40B4-BE49-F238E27FC236}">
                <a16:creationId xmlns:a16="http://schemas.microsoft.com/office/drawing/2014/main" xmlns="" id="{1E83BB4D-E0C3-5633-FE77-30CAE47FBA43}"/>
              </a:ext>
            </a:extLst>
          </p:cNvPr>
          <p:cNvPicPr>
            <a:picLocks noChangeAspect="1"/>
          </p:cNvPicPr>
          <p:nvPr/>
        </p:nvPicPr>
        <p:blipFill rotWithShape="1">
          <a:blip r:embed="rId3">
            <a:extLst>
              <a:ext uri="{28A0092B-C50C-407E-A947-70E740481C1C}">
                <a14:useLocalDpi xmlns:a14="http://schemas.microsoft.com/office/drawing/2010/main" val="0"/>
              </a:ext>
            </a:extLst>
          </a:blip>
          <a:srcRect l="583" t="3016" r="76456" b="58562"/>
          <a:stretch/>
        </p:blipFill>
        <p:spPr>
          <a:xfrm>
            <a:off x="444119" y="3683226"/>
            <a:ext cx="2460095" cy="1418756"/>
          </a:xfrm>
          <a:prstGeom prst="rect">
            <a:avLst/>
          </a:prstGeom>
        </p:spPr>
      </p:pic>
      <p:sp>
        <p:nvSpPr>
          <p:cNvPr id="13"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186810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09;p18">
            <a:extLst>
              <a:ext uri="{FF2B5EF4-FFF2-40B4-BE49-F238E27FC236}">
                <a16:creationId xmlns:a16="http://schemas.microsoft.com/office/drawing/2014/main" xmlns="" id="{B9BC1768-C1C7-BE9D-13F1-2C999ACC376B}"/>
              </a:ext>
            </a:extLst>
          </p:cNvPr>
          <p:cNvSpPr txBox="1">
            <a:spLocks/>
          </p:cNvSpPr>
          <p:nvPr/>
        </p:nvSpPr>
        <p:spPr>
          <a:xfrm>
            <a:off x="264718" y="730143"/>
            <a:ext cx="5294419"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spcBef>
                <a:spcPts val="0"/>
              </a:spcBef>
              <a:buFont typeface="Arial" panose="020B0604020202020204" pitchFamily="34" charset="0"/>
              <a:buChar char="•"/>
            </a:pPr>
            <a:r>
              <a:rPr lang="en-US" altLang="zh-CN" sz="1800" dirty="0">
                <a:latin typeface="Arial" panose="020B0604020202020204" pitchFamily="34" charset="0"/>
                <a:cs typeface="Arial" panose="020B0604020202020204" pitchFamily="34" charset="0"/>
              </a:rPr>
              <a:t>Testing - Add a chore functionality - </a:t>
            </a:r>
            <a:r>
              <a:rPr lang="en-NZ" sz="1800" b="1" dirty="0">
                <a:latin typeface="Fira Sans Extra Condensed Medium"/>
                <a:ea typeface="Fira Sans Extra Condensed Medium"/>
                <a:cs typeface="Fira Sans Extra Condensed Medium"/>
                <a:sym typeface="Fira Sans Extra Condensed Medium"/>
              </a:rPr>
              <a:t>Empty Field </a:t>
            </a:r>
          </a:p>
        </p:txBody>
      </p:sp>
      <p:sp>
        <p:nvSpPr>
          <p:cNvPr id="113" name="Google Shape;209;p18">
            <a:extLst>
              <a:ext uri="{FF2B5EF4-FFF2-40B4-BE49-F238E27FC236}">
                <a16:creationId xmlns:a16="http://schemas.microsoft.com/office/drawing/2014/main" xmlns="" id="{7C7401FB-A663-6D7E-259D-4C9D3C5D1883}"/>
              </a:ext>
            </a:extLst>
          </p:cNvPr>
          <p:cNvSpPr txBox="1">
            <a:spLocks/>
          </p:cNvSpPr>
          <p:nvPr/>
        </p:nvSpPr>
        <p:spPr>
          <a:xfrm>
            <a:off x="475285" y="1026710"/>
            <a:ext cx="1348317" cy="360900"/>
          </a:xfrm>
          <a:prstGeom prst="rect">
            <a:avLst/>
          </a:prstGeom>
        </p:spPr>
        <p:txBody>
          <a:bodyPr spcFirstLastPara="1" vert="horz" wrap="square" lIns="68569" tIns="68569" rIns="68569" bIns="68569"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NZ" sz="1500" dirty="0">
                <a:latin typeface="Arial" panose="020B0604020202020204" pitchFamily="34" charset="0"/>
                <a:ea typeface="Fira Sans Extra Condensed Medium"/>
                <a:cs typeface="Arial" panose="020B0604020202020204" pitchFamily="34" charset="0"/>
                <a:sym typeface="Fira Sans Extra Condensed Medium"/>
              </a:rPr>
              <a:t>- Test </a:t>
            </a:r>
            <a:r>
              <a:rPr lang="en-US" altLang="zh-CN" sz="1500" dirty="0">
                <a:latin typeface="Arial" panose="020B0604020202020204" pitchFamily="34" charset="0"/>
                <a:ea typeface="Fira Sans Extra Condensed Medium"/>
                <a:cs typeface="Arial" panose="020B0604020202020204" pitchFamily="34" charset="0"/>
                <a:sym typeface="Fira Sans Extra Condensed Medium"/>
              </a:rPr>
              <a:t>method</a:t>
            </a:r>
            <a:endParaRPr lang="en-NZ" sz="1500" dirty="0">
              <a:latin typeface="Fira Sans Extra Condensed Medium"/>
              <a:ea typeface="Fira Sans Extra Condensed Medium"/>
              <a:cs typeface="Fira Sans Extra Condensed Medium"/>
              <a:sym typeface="Fira Sans Extra Condensed Medium"/>
            </a:endParaRPr>
          </a:p>
        </p:txBody>
      </p:sp>
      <p:pic>
        <p:nvPicPr>
          <p:cNvPr id="3" name="Picture 2" descr="A close up of text&#10;&#10;Description automatically generated">
            <a:extLst>
              <a:ext uri="{FF2B5EF4-FFF2-40B4-BE49-F238E27FC236}">
                <a16:creationId xmlns:a16="http://schemas.microsoft.com/office/drawing/2014/main" xmlns="" id="{5D01462F-06B0-B3D6-69F0-43D611CE6F40}"/>
              </a:ext>
            </a:extLst>
          </p:cNvPr>
          <p:cNvPicPr>
            <a:picLocks noChangeAspect="1"/>
          </p:cNvPicPr>
          <p:nvPr/>
        </p:nvPicPr>
        <p:blipFill rotWithShape="1">
          <a:blip r:embed="rId3">
            <a:extLst>
              <a:ext uri="{28A0092B-C50C-407E-A947-70E740481C1C}">
                <a14:useLocalDpi xmlns:a14="http://schemas.microsoft.com/office/drawing/2010/main" val="0"/>
              </a:ext>
            </a:extLst>
          </a:blip>
          <a:srcRect l="24659" t="811" r="15284" b="-311"/>
          <a:stretch/>
        </p:blipFill>
        <p:spPr>
          <a:xfrm>
            <a:off x="673022" y="1345867"/>
            <a:ext cx="6417552" cy="3664544"/>
          </a:xfrm>
          <a:prstGeom prst="rect">
            <a:avLst/>
          </a:prstGeom>
        </p:spPr>
      </p:pic>
      <p:sp>
        <p:nvSpPr>
          <p:cNvPr id="6" name="Google Shape;209;p18">
            <a:extLst>
              <a:ext uri="{FF2B5EF4-FFF2-40B4-BE49-F238E27FC236}">
                <a16:creationId xmlns:a16="http://schemas.microsoft.com/office/drawing/2014/main" xmlns="" id="{D576C21D-3A17-54E5-BA4F-BCB2ED8D44BE}"/>
              </a:ext>
            </a:extLst>
          </p:cNvPr>
          <p:cNvSpPr txBox="1">
            <a:spLocks/>
          </p:cNvSpPr>
          <p:nvPr/>
        </p:nvSpPr>
        <p:spPr>
          <a:xfrm>
            <a:off x="3371758" y="211004"/>
            <a:ext cx="205257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NZ" dirty="0"/>
              <a:t>Unit Test</a:t>
            </a:r>
          </a:p>
        </p:txBody>
      </p:sp>
    </p:spTree>
    <p:extLst>
      <p:ext uri="{BB962C8B-B14F-4D97-AF65-F5344CB8AC3E}">
        <p14:creationId xmlns:p14="http://schemas.microsoft.com/office/powerpoint/2010/main" val="6119750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9;p18">
            <a:extLst>
              <a:ext uri="{FF2B5EF4-FFF2-40B4-BE49-F238E27FC236}">
                <a16:creationId xmlns:a16="http://schemas.microsoft.com/office/drawing/2014/main" xmlns="" id="{D576C21D-3A17-54E5-BA4F-BCB2ED8D44BE}"/>
              </a:ext>
            </a:extLst>
          </p:cNvPr>
          <p:cNvSpPr txBox="1">
            <a:spLocks/>
          </p:cNvSpPr>
          <p:nvPr/>
        </p:nvSpPr>
        <p:spPr>
          <a:xfrm>
            <a:off x="3207838" y="232837"/>
            <a:ext cx="2338321" cy="360900"/>
          </a:xfrm>
          <a:prstGeom prst="rect">
            <a:avLst/>
          </a:prstGeom>
          <a:solidFill>
            <a:schemeClr val="accent2">
              <a:lumMod val="60000"/>
              <a:lumOff val="40000"/>
            </a:schemeClr>
          </a:solidFill>
          <a:ln w="25400" cap="flat" cmpd="sng" algn="ctr">
            <a:noFill/>
            <a:prstDash val="solid"/>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1pPr>
            <a:lvl2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2pPr>
            <a:lvl3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3pPr>
            <a:lvl4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4pPr>
            <a:lvl5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5pPr>
            <a:lvl6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6pPr>
            <a:lvl7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7pPr>
            <a:lvl8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8pPr>
            <a:lvl9pPr algn="ctr">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defRPr>
            </a:lvl9pPr>
          </a:lstStyle>
          <a:p>
            <a:r>
              <a:rPr lang="en-US" altLang="zh-CN" dirty="0"/>
              <a:t>User</a:t>
            </a:r>
            <a:r>
              <a:rPr lang="en-NZ" dirty="0"/>
              <a:t> Test</a:t>
            </a:r>
          </a:p>
        </p:txBody>
      </p:sp>
      <p:grpSp>
        <p:nvGrpSpPr>
          <p:cNvPr id="4" name="Google Shape;337;p20">
            <a:extLst>
              <a:ext uri="{FF2B5EF4-FFF2-40B4-BE49-F238E27FC236}">
                <a16:creationId xmlns:a16="http://schemas.microsoft.com/office/drawing/2014/main" xmlns="" id="{FB647898-0881-0FF8-3F75-6F1A54C4A797}"/>
              </a:ext>
            </a:extLst>
          </p:cNvPr>
          <p:cNvGrpSpPr/>
          <p:nvPr/>
        </p:nvGrpSpPr>
        <p:grpSpPr>
          <a:xfrm>
            <a:off x="442730" y="1202326"/>
            <a:ext cx="1762385" cy="1094735"/>
            <a:chOff x="2311894" y="1363012"/>
            <a:chExt cx="1423149" cy="1121366"/>
          </a:xfrm>
        </p:grpSpPr>
        <p:sp>
          <p:nvSpPr>
            <p:cNvPr id="33" name="Google Shape;338;p20">
              <a:extLst>
                <a:ext uri="{FF2B5EF4-FFF2-40B4-BE49-F238E27FC236}">
                  <a16:creationId xmlns:a16="http://schemas.microsoft.com/office/drawing/2014/main" xmlns="" id="{D3894811-2A0B-9E6E-C594-A5118D896259}"/>
                </a:ext>
              </a:extLst>
            </p:cNvPr>
            <p:cNvSpPr/>
            <p:nvPr/>
          </p:nvSpPr>
          <p:spPr>
            <a:xfrm>
              <a:off x="2311894" y="1363012"/>
              <a:ext cx="1423149" cy="1121366"/>
            </a:xfrm>
            <a:custGeom>
              <a:avLst/>
              <a:gdLst/>
              <a:ahLst/>
              <a:cxnLst/>
              <a:rect l="l" t="t" r="r" b="b"/>
              <a:pathLst>
                <a:path w="35816" h="33771" extrusionOk="0">
                  <a:moveTo>
                    <a:pt x="31955" y="1114"/>
                  </a:moveTo>
                  <a:cubicBezTo>
                    <a:pt x="32582" y="1214"/>
                    <a:pt x="33835" y="2693"/>
                    <a:pt x="34036" y="3319"/>
                  </a:cubicBezTo>
                  <a:cubicBezTo>
                    <a:pt x="34462" y="5299"/>
                    <a:pt x="34261" y="7279"/>
                    <a:pt x="34362" y="9259"/>
                  </a:cubicBezTo>
                  <a:cubicBezTo>
                    <a:pt x="34362" y="10086"/>
                    <a:pt x="34261" y="10838"/>
                    <a:pt x="34362" y="11239"/>
                  </a:cubicBezTo>
                  <a:cubicBezTo>
                    <a:pt x="34362" y="12818"/>
                    <a:pt x="34261" y="14071"/>
                    <a:pt x="34362" y="15324"/>
                  </a:cubicBezTo>
                  <a:cubicBezTo>
                    <a:pt x="34562" y="17405"/>
                    <a:pt x="34562" y="19485"/>
                    <a:pt x="34662" y="21590"/>
                  </a:cubicBezTo>
                  <a:cubicBezTo>
                    <a:pt x="34662" y="23470"/>
                    <a:pt x="34763" y="25450"/>
                    <a:pt x="34562" y="27430"/>
                  </a:cubicBezTo>
                  <a:cubicBezTo>
                    <a:pt x="34462" y="28257"/>
                    <a:pt x="34362" y="29209"/>
                    <a:pt x="33935" y="29936"/>
                  </a:cubicBezTo>
                  <a:cubicBezTo>
                    <a:pt x="33735" y="30262"/>
                    <a:pt x="33309" y="30462"/>
                    <a:pt x="33108" y="30763"/>
                  </a:cubicBezTo>
                  <a:cubicBezTo>
                    <a:pt x="32056" y="32142"/>
                    <a:pt x="30502" y="32016"/>
                    <a:pt x="29023" y="32242"/>
                  </a:cubicBezTo>
                  <a:cubicBezTo>
                    <a:pt x="27770" y="32342"/>
                    <a:pt x="26417" y="32442"/>
                    <a:pt x="25163" y="32442"/>
                  </a:cubicBezTo>
                  <a:cubicBezTo>
                    <a:pt x="23484" y="32442"/>
                    <a:pt x="21730" y="32543"/>
                    <a:pt x="20051" y="32543"/>
                  </a:cubicBezTo>
                  <a:cubicBezTo>
                    <a:pt x="19324" y="32543"/>
                    <a:pt x="18591" y="32517"/>
                    <a:pt x="17870" y="32517"/>
                  </a:cubicBezTo>
                  <a:cubicBezTo>
                    <a:pt x="17150" y="32517"/>
                    <a:pt x="16442" y="32543"/>
                    <a:pt x="15765" y="32643"/>
                  </a:cubicBezTo>
                  <a:cubicBezTo>
                    <a:pt x="15533" y="32674"/>
                    <a:pt x="15300" y="32684"/>
                    <a:pt x="15067" y="32684"/>
                  </a:cubicBezTo>
                  <a:cubicBezTo>
                    <a:pt x="14718" y="32684"/>
                    <a:pt x="14371" y="32662"/>
                    <a:pt x="14034" y="32662"/>
                  </a:cubicBezTo>
                  <a:cubicBezTo>
                    <a:pt x="13696" y="32662"/>
                    <a:pt x="13368" y="32684"/>
                    <a:pt x="13058" y="32768"/>
                  </a:cubicBezTo>
                  <a:cubicBezTo>
                    <a:pt x="12741" y="32835"/>
                    <a:pt x="12437" y="32857"/>
                    <a:pt x="12143" y="32857"/>
                  </a:cubicBezTo>
                  <a:cubicBezTo>
                    <a:pt x="11554" y="32857"/>
                    <a:pt x="11003" y="32768"/>
                    <a:pt x="10452" y="32768"/>
                  </a:cubicBezTo>
                  <a:cubicBezTo>
                    <a:pt x="9399" y="32643"/>
                    <a:pt x="8346" y="32768"/>
                    <a:pt x="7193" y="32543"/>
                  </a:cubicBezTo>
                  <a:cubicBezTo>
                    <a:pt x="6692" y="32342"/>
                    <a:pt x="5940" y="32442"/>
                    <a:pt x="5314" y="32342"/>
                  </a:cubicBezTo>
                  <a:cubicBezTo>
                    <a:pt x="4687" y="32342"/>
                    <a:pt x="4286" y="31916"/>
                    <a:pt x="3860" y="31615"/>
                  </a:cubicBezTo>
                  <a:cubicBezTo>
                    <a:pt x="2081" y="30362"/>
                    <a:pt x="1780" y="28382"/>
                    <a:pt x="1680" y="26377"/>
                  </a:cubicBezTo>
                  <a:cubicBezTo>
                    <a:pt x="1554" y="24923"/>
                    <a:pt x="1554" y="23470"/>
                    <a:pt x="1554" y="21991"/>
                  </a:cubicBezTo>
                  <a:cubicBezTo>
                    <a:pt x="1680" y="19610"/>
                    <a:pt x="1554" y="17104"/>
                    <a:pt x="1354" y="14698"/>
                  </a:cubicBezTo>
                  <a:cubicBezTo>
                    <a:pt x="1153" y="12091"/>
                    <a:pt x="1354" y="9359"/>
                    <a:pt x="1454" y="6753"/>
                  </a:cubicBezTo>
                  <a:cubicBezTo>
                    <a:pt x="1454" y="5700"/>
                    <a:pt x="1680" y="4572"/>
                    <a:pt x="2181" y="3620"/>
                  </a:cubicBezTo>
                  <a:cubicBezTo>
                    <a:pt x="2607" y="2893"/>
                    <a:pt x="3234" y="2467"/>
                    <a:pt x="3960" y="2166"/>
                  </a:cubicBezTo>
                  <a:cubicBezTo>
                    <a:pt x="5113" y="1740"/>
                    <a:pt x="6266" y="1440"/>
                    <a:pt x="7419" y="1440"/>
                  </a:cubicBezTo>
                  <a:cubicBezTo>
                    <a:pt x="8772" y="1440"/>
                    <a:pt x="10026" y="1540"/>
                    <a:pt x="11279" y="1540"/>
                  </a:cubicBezTo>
                  <a:lnTo>
                    <a:pt x="14838" y="1540"/>
                  </a:lnTo>
                  <a:cubicBezTo>
                    <a:pt x="16291" y="1440"/>
                    <a:pt x="17845" y="1440"/>
                    <a:pt x="19424" y="1440"/>
                  </a:cubicBezTo>
                  <a:cubicBezTo>
                    <a:pt x="20176" y="1350"/>
                    <a:pt x="20864" y="1273"/>
                    <a:pt x="21579" y="1273"/>
                  </a:cubicBezTo>
                  <a:cubicBezTo>
                    <a:pt x="21865" y="1273"/>
                    <a:pt x="22156" y="1286"/>
                    <a:pt x="22457" y="1314"/>
                  </a:cubicBezTo>
                  <a:cubicBezTo>
                    <a:pt x="22992" y="1368"/>
                    <a:pt x="23527" y="1398"/>
                    <a:pt x="24070" y="1398"/>
                  </a:cubicBezTo>
                  <a:cubicBezTo>
                    <a:pt x="24798" y="1398"/>
                    <a:pt x="25541" y="1343"/>
                    <a:pt x="26316" y="1214"/>
                  </a:cubicBezTo>
                  <a:cubicBezTo>
                    <a:pt x="27369" y="1114"/>
                    <a:pt x="28397" y="1114"/>
                    <a:pt x="29549" y="1114"/>
                  </a:cubicBezTo>
                  <a:close/>
                  <a:moveTo>
                    <a:pt x="30010" y="0"/>
                  </a:moveTo>
                  <a:cubicBezTo>
                    <a:pt x="29076" y="0"/>
                    <a:pt x="28125" y="61"/>
                    <a:pt x="27143" y="61"/>
                  </a:cubicBezTo>
                  <a:cubicBezTo>
                    <a:pt x="26116" y="61"/>
                    <a:pt x="24963" y="287"/>
                    <a:pt x="23810" y="287"/>
                  </a:cubicBezTo>
                  <a:cubicBezTo>
                    <a:pt x="22657" y="387"/>
                    <a:pt x="21504" y="387"/>
                    <a:pt x="20251" y="387"/>
                  </a:cubicBezTo>
                  <a:cubicBezTo>
                    <a:pt x="18998" y="387"/>
                    <a:pt x="17645" y="487"/>
                    <a:pt x="16391" y="487"/>
                  </a:cubicBezTo>
                  <a:lnTo>
                    <a:pt x="11705" y="487"/>
                  </a:lnTo>
                  <a:cubicBezTo>
                    <a:pt x="10786" y="487"/>
                    <a:pt x="9878" y="532"/>
                    <a:pt x="9004" y="532"/>
                  </a:cubicBezTo>
                  <a:cubicBezTo>
                    <a:pt x="8566" y="532"/>
                    <a:pt x="8137" y="521"/>
                    <a:pt x="7720" y="487"/>
                  </a:cubicBezTo>
                  <a:cubicBezTo>
                    <a:pt x="7169" y="449"/>
                    <a:pt x="6619" y="397"/>
                    <a:pt x="6079" y="397"/>
                  </a:cubicBezTo>
                  <a:cubicBezTo>
                    <a:pt x="5194" y="397"/>
                    <a:pt x="4338" y="538"/>
                    <a:pt x="3559" y="1114"/>
                  </a:cubicBezTo>
                  <a:cubicBezTo>
                    <a:pt x="2807" y="1640"/>
                    <a:pt x="1780" y="1841"/>
                    <a:pt x="1454" y="2793"/>
                  </a:cubicBezTo>
                  <a:cubicBezTo>
                    <a:pt x="1254" y="3620"/>
                    <a:pt x="827" y="4347"/>
                    <a:pt x="627" y="5299"/>
                  </a:cubicBezTo>
                  <a:cubicBezTo>
                    <a:pt x="426" y="6552"/>
                    <a:pt x="426" y="7705"/>
                    <a:pt x="301" y="8958"/>
                  </a:cubicBezTo>
                  <a:cubicBezTo>
                    <a:pt x="301" y="9159"/>
                    <a:pt x="527" y="9460"/>
                    <a:pt x="426" y="9585"/>
                  </a:cubicBezTo>
                  <a:cubicBezTo>
                    <a:pt x="101" y="10312"/>
                    <a:pt x="301" y="11039"/>
                    <a:pt x="101" y="11765"/>
                  </a:cubicBezTo>
                  <a:cubicBezTo>
                    <a:pt x="0" y="12492"/>
                    <a:pt x="101" y="13344"/>
                    <a:pt x="101" y="14172"/>
                  </a:cubicBezTo>
                  <a:cubicBezTo>
                    <a:pt x="201" y="15099"/>
                    <a:pt x="301" y="16151"/>
                    <a:pt x="301" y="17104"/>
                  </a:cubicBezTo>
                  <a:cubicBezTo>
                    <a:pt x="301" y="17931"/>
                    <a:pt x="627" y="18758"/>
                    <a:pt x="426" y="19485"/>
                  </a:cubicBezTo>
                  <a:cubicBezTo>
                    <a:pt x="201" y="20437"/>
                    <a:pt x="527" y="21365"/>
                    <a:pt x="426" y="22317"/>
                  </a:cubicBezTo>
                  <a:cubicBezTo>
                    <a:pt x="426" y="23044"/>
                    <a:pt x="101" y="23771"/>
                    <a:pt x="426" y="24497"/>
                  </a:cubicBezTo>
                  <a:cubicBezTo>
                    <a:pt x="527" y="24923"/>
                    <a:pt x="301" y="25550"/>
                    <a:pt x="426" y="25876"/>
                  </a:cubicBezTo>
                  <a:cubicBezTo>
                    <a:pt x="727" y="26703"/>
                    <a:pt x="527" y="27430"/>
                    <a:pt x="727" y="28257"/>
                  </a:cubicBezTo>
                  <a:cubicBezTo>
                    <a:pt x="928" y="29936"/>
                    <a:pt x="1880" y="31189"/>
                    <a:pt x="3033" y="32242"/>
                  </a:cubicBezTo>
                  <a:cubicBezTo>
                    <a:pt x="4587" y="33595"/>
                    <a:pt x="6467" y="33595"/>
                    <a:pt x="8346" y="33695"/>
                  </a:cubicBezTo>
                  <a:cubicBezTo>
                    <a:pt x="9336" y="33746"/>
                    <a:pt x="10358" y="33771"/>
                    <a:pt x="11391" y="33771"/>
                  </a:cubicBezTo>
                  <a:cubicBezTo>
                    <a:pt x="12425" y="33771"/>
                    <a:pt x="13472" y="33746"/>
                    <a:pt x="14512" y="33695"/>
                  </a:cubicBezTo>
                  <a:cubicBezTo>
                    <a:pt x="16078" y="33595"/>
                    <a:pt x="17670" y="33595"/>
                    <a:pt x="19274" y="33595"/>
                  </a:cubicBezTo>
                  <a:cubicBezTo>
                    <a:pt x="20878" y="33595"/>
                    <a:pt x="22494" y="33595"/>
                    <a:pt x="24111" y="33495"/>
                  </a:cubicBezTo>
                  <a:cubicBezTo>
                    <a:pt x="25991" y="33395"/>
                    <a:pt x="27770" y="33395"/>
                    <a:pt x="29650" y="33169"/>
                  </a:cubicBezTo>
                  <a:cubicBezTo>
                    <a:pt x="33835" y="32643"/>
                    <a:pt x="35088" y="30262"/>
                    <a:pt x="35514" y="27004"/>
                  </a:cubicBezTo>
                  <a:cubicBezTo>
                    <a:pt x="35815" y="24497"/>
                    <a:pt x="35389" y="22116"/>
                    <a:pt x="35289" y="19610"/>
                  </a:cubicBezTo>
                  <a:cubicBezTo>
                    <a:pt x="35088" y="16477"/>
                    <a:pt x="35189" y="13445"/>
                    <a:pt x="35289" y="10312"/>
                  </a:cubicBezTo>
                  <a:lnTo>
                    <a:pt x="35289" y="4046"/>
                  </a:lnTo>
                  <a:cubicBezTo>
                    <a:pt x="35389" y="2567"/>
                    <a:pt x="34036" y="587"/>
                    <a:pt x="32256" y="186"/>
                  </a:cubicBezTo>
                  <a:cubicBezTo>
                    <a:pt x="31515" y="40"/>
                    <a:pt x="30768" y="0"/>
                    <a:pt x="30010" y="0"/>
                  </a:cubicBezTo>
                  <a:close/>
                </a:path>
              </a:pathLst>
            </a:custGeom>
            <a:solidFill>
              <a:srgbClr val="222F3F"/>
            </a:solidFill>
            <a:ln>
              <a:noFill/>
            </a:ln>
          </p:spPr>
          <p:txBody>
            <a:bodyPr spcFirstLastPara="1" wrap="square" lIns="68569" tIns="68569" rIns="68569" bIns="68569" anchor="ctr" anchorCtr="0">
              <a:noAutofit/>
            </a:bodyPr>
            <a:lstStyle/>
            <a:p>
              <a:endParaRPr sz="1050"/>
            </a:p>
          </p:txBody>
        </p:sp>
        <p:sp>
          <p:nvSpPr>
            <p:cNvPr id="34" name="Google Shape;339;p20">
              <a:extLst>
                <a:ext uri="{FF2B5EF4-FFF2-40B4-BE49-F238E27FC236}">
                  <a16:creationId xmlns:a16="http://schemas.microsoft.com/office/drawing/2014/main" xmlns="" id="{5C4F012F-1E6D-886F-E91D-78C49313A079}"/>
                </a:ext>
              </a:extLst>
            </p:cNvPr>
            <p:cNvSpPr txBox="1"/>
            <p:nvPr/>
          </p:nvSpPr>
          <p:spPr>
            <a:xfrm>
              <a:off x="2372618" y="1482634"/>
              <a:ext cx="1301700" cy="873780"/>
            </a:xfrm>
            <a:prstGeom prst="rect">
              <a:avLst/>
            </a:prstGeom>
            <a:noFill/>
            <a:ln>
              <a:noFill/>
            </a:ln>
          </p:spPr>
          <p:txBody>
            <a:bodyPr spcFirstLastPara="1" wrap="square" lIns="68569" tIns="68569" rIns="68569" bIns="68569" anchor="ctr" anchorCtr="0">
              <a:noAutofit/>
            </a:bodyPr>
            <a:lstStyle/>
            <a:p>
              <a:pPr algn="ctr">
                <a:buClr>
                  <a:schemeClr val="dk1"/>
                </a:buClr>
                <a:buSzPts val="1100"/>
              </a:pPr>
              <a:r>
                <a:rPr lang="en-US" altLang="zh-CN" sz="1050" dirty="0">
                  <a:solidFill>
                    <a:schemeClr val="dk1"/>
                  </a:solidFill>
                  <a:ea typeface="Fira Sans"/>
                  <a:cs typeface="Fira Sans"/>
                  <a:sym typeface="Fira Sans"/>
                </a:rPr>
                <a:t>Input </a:t>
              </a:r>
              <a:r>
                <a:rPr lang="en-US" altLang="zh-CN" sz="1050" b="1" dirty="0">
                  <a:solidFill>
                    <a:schemeClr val="dk1"/>
                  </a:solidFill>
                  <a:ea typeface="Fira Sans"/>
                  <a:cs typeface="Fira Sans"/>
                  <a:sym typeface="Fira Sans"/>
                </a:rPr>
                <a:t>only spaces </a:t>
              </a:r>
              <a:r>
                <a:rPr lang="en-US" altLang="zh-CN" sz="1050" dirty="0">
                  <a:solidFill>
                    <a:schemeClr val="dk1"/>
                  </a:solidFill>
                  <a:ea typeface="Fira Sans"/>
                  <a:cs typeface="Fira Sans"/>
                  <a:sym typeface="Fira Sans"/>
                </a:rPr>
                <a:t>in all the fields, successfully created an account.</a:t>
              </a:r>
              <a:endParaRPr sz="1050" dirty="0">
                <a:ea typeface="Fira Sans"/>
                <a:cs typeface="Fira Sans"/>
                <a:sym typeface="Fira Sans"/>
              </a:endParaRPr>
            </a:p>
          </p:txBody>
        </p:sp>
      </p:grpSp>
      <p:grpSp>
        <p:nvGrpSpPr>
          <p:cNvPr id="6" name="Google Shape;340;p20">
            <a:extLst>
              <a:ext uri="{FF2B5EF4-FFF2-40B4-BE49-F238E27FC236}">
                <a16:creationId xmlns:a16="http://schemas.microsoft.com/office/drawing/2014/main" xmlns="" id="{E29BF853-5472-F46A-AE39-587F43BA21C9}"/>
              </a:ext>
            </a:extLst>
          </p:cNvPr>
          <p:cNvGrpSpPr/>
          <p:nvPr/>
        </p:nvGrpSpPr>
        <p:grpSpPr>
          <a:xfrm>
            <a:off x="4718642" y="1351113"/>
            <a:ext cx="1808082" cy="805130"/>
            <a:chOff x="428382" y="1536315"/>
            <a:chExt cx="1460050" cy="824715"/>
          </a:xfrm>
        </p:grpSpPr>
        <p:sp>
          <p:nvSpPr>
            <p:cNvPr id="27" name="Google Shape;341;p20">
              <a:extLst>
                <a:ext uri="{FF2B5EF4-FFF2-40B4-BE49-F238E27FC236}">
                  <a16:creationId xmlns:a16="http://schemas.microsoft.com/office/drawing/2014/main" xmlns="" id="{DC25FE89-E061-C228-B8A8-BD48132E3B0F}"/>
                </a:ext>
              </a:extLst>
            </p:cNvPr>
            <p:cNvSpPr/>
            <p:nvPr/>
          </p:nvSpPr>
          <p:spPr>
            <a:xfrm>
              <a:off x="428382" y="1536315"/>
              <a:ext cx="1460050" cy="824715"/>
            </a:xfrm>
            <a:custGeom>
              <a:avLst/>
              <a:gdLst/>
              <a:ahLst/>
              <a:cxnLst/>
              <a:rect l="l" t="t" r="r" b="b"/>
              <a:pathLst>
                <a:path w="35615" h="18530" extrusionOk="0">
                  <a:moveTo>
                    <a:pt x="17148" y="1170"/>
                  </a:moveTo>
                  <a:cubicBezTo>
                    <a:pt x="19548" y="1170"/>
                    <a:pt x="21910" y="1299"/>
                    <a:pt x="24336" y="1299"/>
                  </a:cubicBezTo>
                  <a:lnTo>
                    <a:pt x="30376" y="1299"/>
                  </a:lnTo>
                  <a:cubicBezTo>
                    <a:pt x="31429" y="1299"/>
                    <a:pt x="32582" y="1725"/>
                    <a:pt x="33409" y="2451"/>
                  </a:cubicBezTo>
                  <a:cubicBezTo>
                    <a:pt x="33935" y="2878"/>
                    <a:pt x="34562" y="3504"/>
                    <a:pt x="34236" y="4431"/>
                  </a:cubicBezTo>
                  <a:cubicBezTo>
                    <a:pt x="34236" y="5584"/>
                    <a:pt x="34136" y="6938"/>
                    <a:pt x="34236" y="8191"/>
                  </a:cubicBezTo>
                  <a:cubicBezTo>
                    <a:pt x="34462" y="9870"/>
                    <a:pt x="34236" y="11524"/>
                    <a:pt x="34035" y="13203"/>
                  </a:cubicBezTo>
                  <a:cubicBezTo>
                    <a:pt x="33835" y="14657"/>
                    <a:pt x="33208" y="16036"/>
                    <a:pt x="31730" y="16662"/>
                  </a:cubicBezTo>
                  <a:cubicBezTo>
                    <a:pt x="31375" y="16791"/>
                    <a:pt x="30979" y="16828"/>
                    <a:pt x="30570" y="16828"/>
                  </a:cubicBezTo>
                  <a:cubicBezTo>
                    <a:pt x="30023" y="16828"/>
                    <a:pt x="29453" y="16762"/>
                    <a:pt x="28923" y="16762"/>
                  </a:cubicBezTo>
                  <a:cubicBezTo>
                    <a:pt x="28096" y="16762"/>
                    <a:pt x="27143" y="17063"/>
                    <a:pt x="26316" y="17063"/>
                  </a:cubicBezTo>
                  <a:cubicBezTo>
                    <a:pt x="26003" y="17013"/>
                    <a:pt x="25633" y="17013"/>
                    <a:pt x="25251" y="17013"/>
                  </a:cubicBezTo>
                  <a:cubicBezTo>
                    <a:pt x="24869" y="17013"/>
                    <a:pt x="24474" y="17013"/>
                    <a:pt x="24111" y="16963"/>
                  </a:cubicBezTo>
                  <a:cubicBezTo>
                    <a:pt x="23476" y="16839"/>
                    <a:pt x="22793" y="16753"/>
                    <a:pt x="22091" y="16753"/>
                  </a:cubicBezTo>
                  <a:cubicBezTo>
                    <a:pt x="21658" y="16753"/>
                    <a:pt x="21218" y="16786"/>
                    <a:pt x="20777" y="16863"/>
                  </a:cubicBezTo>
                  <a:cubicBezTo>
                    <a:pt x="20624" y="16884"/>
                    <a:pt x="20464" y="16892"/>
                    <a:pt x="20302" y="16892"/>
                  </a:cubicBezTo>
                  <a:cubicBezTo>
                    <a:pt x="19858" y="16892"/>
                    <a:pt x="19390" y="16834"/>
                    <a:pt x="18947" y="16834"/>
                  </a:cubicBezTo>
                  <a:cubicBezTo>
                    <a:pt x="18784" y="16834"/>
                    <a:pt x="18625" y="16841"/>
                    <a:pt x="18471" y="16863"/>
                  </a:cubicBezTo>
                  <a:cubicBezTo>
                    <a:pt x="17444" y="16863"/>
                    <a:pt x="16491" y="16963"/>
                    <a:pt x="15439" y="17063"/>
                  </a:cubicBezTo>
                  <a:cubicBezTo>
                    <a:pt x="15075" y="17113"/>
                    <a:pt x="14712" y="17138"/>
                    <a:pt x="14336" y="17138"/>
                  </a:cubicBezTo>
                  <a:cubicBezTo>
                    <a:pt x="13960" y="17138"/>
                    <a:pt x="13572" y="17113"/>
                    <a:pt x="13158" y="17063"/>
                  </a:cubicBezTo>
                  <a:cubicBezTo>
                    <a:pt x="12959" y="17044"/>
                    <a:pt x="12757" y="17036"/>
                    <a:pt x="12552" y="17036"/>
                  </a:cubicBezTo>
                  <a:cubicBezTo>
                    <a:pt x="11674" y="17036"/>
                    <a:pt x="10758" y="17187"/>
                    <a:pt x="9925" y="17289"/>
                  </a:cubicBezTo>
                  <a:cubicBezTo>
                    <a:pt x="9357" y="17289"/>
                    <a:pt x="8755" y="17233"/>
                    <a:pt x="8165" y="17233"/>
                  </a:cubicBezTo>
                  <a:cubicBezTo>
                    <a:pt x="7870" y="17233"/>
                    <a:pt x="7577" y="17247"/>
                    <a:pt x="7293" y="17289"/>
                  </a:cubicBezTo>
                  <a:cubicBezTo>
                    <a:pt x="7206" y="17306"/>
                    <a:pt x="7117" y="17314"/>
                    <a:pt x="7027" y="17314"/>
                  </a:cubicBezTo>
                  <a:cubicBezTo>
                    <a:pt x="6605" y="17314"/>
                    <a:pt x="6156" y="17146"/>
                    <a:pt x="5639" y="17063"/>
                  </a:cubicBezTo>
                  <a:cubicBezTo>
                    <a:pt x="4912" y="17063"/>
                    <a:pt x="4060" y="16863"/>
                    <a:pt x="3334" y="16336"/>
                  </a:cubicBezTo>
                  <a:cubicBezTo>
                    <a:pt x="1654" y="15183"/>
                    <a:pt x="1780" y="13529"/>
                    <a:pt x="1554" y="11850"/>
                  </a:cubicBezTo>
                  <a:cubicBezTo>
                    <a:pt x="1454" y="9970"/>
                    <a:pt x="1153" y="8091"/>
                    <a:pt x="1554" y="6211"/>
                  </a:cubicBezTo>
                  <a:cubicBezTo>
                    <a:pt x="1654" y="5259"/>
                    <a:pt x="1654" y="4331"/>
                    <a:pt x="2281" y="3504"/>
                  </a:cubicBezTo>
                  <a:cubicBezTo>
                    <a:pt x="2807" y="2878"/>
                    <a:pt x="3434" y="2652"/>
                    <a:pt x="4060" y="2251"/>
                  </a:cubicBezTo>
                  <a:cubicBezTo>
                    <a:pt x="4687" y="1925"/>
                    <a:pt x="5539" y="2025"/>
                    <a:pt x="6040" y="1624"/>
                  </a:cubicBezTo>
                  <a:cubicBezTo>
                    <a:pt x="6201" y="1535"/>
                    <a:pt x="6516" y="1458"/>
                    <a:pt x="6829" y="1458"/>
                  </a:cubicBezTo>
                  <a:cubicBezTo>
                    <a:pt x="6954" y="1458"/>
                    <a:pt x="7079" y="1470"/>
                    <a:pt x="7193" y="1499"/>
                  </a:cubicBezTo>
                  <a:cubicBezTo>
                    <a:pt x="7411" y="1537"/>
                    <a:pt x="7630" y="1552"/>
                    <a:pt x="7851" y="1552"/>
                  </a:cubicBezTo>
                  <a:cubicBezTo>
                    <a:pt x="8368" y="1552"/>
                    <a:pt x="8889" y="1469"/>
                    <a:pt x="9399" y="1399"/>
                  </a:cubicBezTo>
                  <a:cubicBezTo>
                    <a:pt x="11379" y="1299"/>
                    <a:pt x="13359" y="1299"/>
                    <a:pt x="15339" y="1198"/>
                  </a:cubicBezTo>
                  <a:cubicBezTo>
                    <a:pt x="15945" y="1178"/>
                    <a:pt x="16548" y="1170"/>
                    <a:pt x="17148" y="1170"/>
                  </a:cubicBezTo>
                  <a:close/>
                  <a:moveTo>
                    <a:pt x="18404" y="1"/>
                  </a:moveTo>
                  <a:cubicBezTo>
                    <a:pt x="18076" y="1"/>
                    <a:pt x="17753" y="12"/>
                    <a:pt x="17444" y="45"/>
                  </a:cubicBezTo>
                  <a:cubicBezTo>
                    <a:pt x="15765" y="146"/>
                    <a:pt x="14085" y="146"/>
                    <a:pt x="12306" y="146"/>
                  </a:cubicBezTo>
                  <a:cubicBezTo>
                    <a:pt x="10652" y="246"/>
                    <a:pt x="8872" y="371"/>
                    <a:pt x="7193" y="472"/>
                  </a:cubicBezTo>
                  <a:cubicBezTo>
                    <a:pt x="5539" y="472"/>
                    <a:pt x="3960" y="772"/>
                    <a:pt x="2406" y="1499"/>
                  </a:cubicBezTo>
                  <a:cubicBezTo>
                    <a:pt x="1654" y="1825"/>
                    <a:pt x="1253" y="2451"/>
                    <a:pt x="927" y="3178"/>
                  </a:cubicBezTo>
                  <a:cubicBezTo>
                    <a:pt x="627" y="3805"/>
                    <a:pt x="827" y="4431"/>
                    <a:pt x="627" y="4958"/>
                  </a:cubicBezTo>
                  <a:cubicBezTo>
                    <a:pt x="0" y="6010"/>
                    <a:pt x="301" y="7038"/>
                    <a:pt x="301" y="8091"/>
                  </a:cubicBezTo>
                  <a:cubicBezTo>
                    <a:pt x="201" y="8717"/>
                    <a:pt x="201" y="9444"/>
                    <a:pt x="301" y="10171"/>
                  </a:cubicBezTo>
                  <a:cubicBezTo>
                    <a:pt x="526" y="10898"/>
                    <a:pt x="401" y="11750"/>
                    <a:pt x="526" y="12577"/>
                  </a:cubicBezTo>
                  <a:cubicBezTo>
                    <a:pt x="526" y="13304"/>
                    <a:pt x="727" y="13930"/>
                    <a:pt x="827" y="14457"/>
                  </a:cubicBezTo>
                  <a:cubicBezTo>
                    <a:pt x="727" y="15083"/>
                    <a:pt x="1253" y="15284"/>
                    <a:pt x="1354" y="15710"/>
                  </a:cubicBezTo>
                  <a:cubicBezTo>
                    <a:pt x="2080" y="17389"/>
                    <a:pt x="3434" y="18015"/>
                    <a:pt x="5013" y="18316"/>
                  </a:cubicBezTo>
                  <a:cubicBezTo>
                    <a:pt x="5754" y="18476"/>
                    <a:pt x="6496" y="18530"/>
                    <a:pt x="7232" y="18530"/>
                  </a:cubicBezTo>
                  <a:cubicBezTo>
                    <a:pt x="8462" y="18530"/>
                    <a:pt x="9677" y="18379"/>
                    <a:pt x="10852" y="18316"/>
                  </a:cubicBezTo>
                  <a:cubicBezTo>
                    <a:pt x="12306" y="18316"/>
                    <a:pt x="13785" y="18216"/>
                    <a:pt x="15238" y="18216"/>
                  </a:cubicBezTo>
                  <a:cubicBezTo>
                    <a:pt x="16065" y="18116"/>
                    <a:pt x="17018" y="18015"/>
                    <a:pt x="17845" y="17915"/>
                  </a:cubicBezTo>
                  <a:cubicBezTo>
                    <a:pt x="18471" y="17915"/>
                    <a:pt x="19098" y="18015"/>
                    <a:pt x="19825" y="18015"/>
                  </a:cubicBezTo>
                  <a:cubicBezTo>
                    <a:pt x="20944" y="18015"/>
                    <a:pt x="22064" y="17971"/>
                    <a:pt x="23176" y="17971"/>
                  </a:cubicBezTo>
                  <a:cubicBezTo>
                    <a:pt x="23732" y="17971"/>
                    <a:pt x="24286" y="17982"/>
                    <a:pt x="24837" y="18015"/>
                  </a:cubicBezTo>
                  <a:cubicBezTo>
                    <a:pt x="25464" y="18066"/>
                    <a:pt x="26091" y="18091"/>
                    <a:pt x="26717" y="18091"/>
                  </a:cubicBezTo>
                  <a:cubicBezTo>
                    <a:pt x="27344" y="18091"/>
                    <a:pt x="27970" y="18066"/>
                    <a:pt x="28597" y="18015"/>
                  </a:cubicBezTo>
                  <a:cubicBezTo>
                    <a:pt x="29850" y="18015"/>
                    <a:pt x="31103" y="17690"/>
                    <a:pt x="32356" y="17489"/>
                  </a:cubicBezTo>
                  <a:cubicBezTo>
                    <a:pt x="33409" y="17389"/>
                    <a:pt x="34662" y="16036"/>
                    <a:pt x="34988" y="15183"/>
                  </a:cubicBezTo>
                  <a:cubicBezTo>
                    <a:pt x="35188" y="14256"/>
                    <a:pt x="35088" y="13404"/>
                    <a:pt x="35188" y="12477"/>
                  </a:cubicBezTo>
                  <a:cubicBezTo>
                    <a:pt x="35389" y="11223"/>
                    <a:pt x="35614" y="10071"/>
                    <a:pt x="35489" y="8817"/>
                  </a:cubicBezTo>
                  <a:cubicBezTo>
                    <a:pt x="35489" y="7665"/>
                    <a:pt x="35289" y="6411"/>
                    <a:pt x="35389" y="5259"/>
                  </a:cubicBezTo>
                  <a:cubicBezTo>
                    <a:pt x="35614" y="2978"/>
                    <a:pt x="34136" y="1299"/>
                    <a:pt x="32482" y="772"/>
                  </a:cubicBezTo>
                  <a:cubicBezTo>
                    <a:pt x="31429" y="472"/>
                    <a:pt x="30276" y="371"/>
                    <a:pt x="29223" y="246"/>
                  </a:cubicBezTo>
                  <a:lnTo>
                    <a:pt x="23810" y="246"/>
                  </a:lnTo>
                  <a:cubicBezTo>
                    <a:pt x="22657" y="146"/>
                    <a:pt x="21504" y="45"/>
                    <a:pt x="20351" y="45"/>
                  </a:cubicBezTo>
                  <a:cubicBezTo>
                    <a:pt x="19733" y="45"/>
                    <a:pt x="19059" y="1"/>
                    <a:pt x="18404" y="1"/>
                  </a:cubicBezTo>
                  <a:close/>
                </a:path>
              </a:pathLst>
            </a:custGeom>
            <a:solidFill>
              <a:srgbClr val="222F3F"/>
            </a:solidFill>
            <a:ln>
              <a:noFill/>
            </a:ln>
          </p:spPr>
          <p:txBody>
            <a:bodyPr spcFirstLastPara="1" wrap="square" lIns="68569" tIns="68569" rIns="68569" bIns="68569" anchor="ctr" anchorCtr="0">
              <a:noAutofit/>
            </a:bodyPr>
            <a:lstStyle/>
            <a:p>
              <a:endParaRPr sz="1050"/>
            </a:p>
          </p:txBody>
        </p:sp>
        <p:sp>
          <p:nvSpPr>
            <p:cNvPr id="28" name="Google Shape;342;p20">
              <a:extLst>
                <a:ext uri="{FF2B5EF4-FFF2-40B4-BE49-F238E27FC236}">
                  <a16:creationId xmlns:a16="http://schemas.microsoft.com/office/drawing/2014/main" xmlns="" id="{E60C8E95-BB11-37AF-CB93-13C82E59FDE2}"/>
                </a:ext>
              </a:extLst>
            </p:cNvPr>
            <p:cNvSpPr/>
            <p:nvPr/>
          </p:nvSpPr>
          <p:spPr>
            <a:xfrm>
              <a:off x="472207" y="1588549"/>
              <a:ext cx="1369615" cy="718521"/>
            </a:xfrm>
            <a:custGeom>
              <a:avLst/>
              <a:gdLst/>
              <a:ahLst/>
              <a:cxnLst/>
              <a:rect l="l" t="t" r="r" b="b"/>
              <a:pathLst>
                <a:path w="33409" h="16144" extrusionOk="0">
                  <a:moveTo>
                    <a:pt x="15995" y="0"/>
                  </a:moveTo>
                  <a:cubicBezTo>
                    <a:pt x="15395" y="0"/>
                    <a:pt x="14792" y="8"/>
                    <a:pt x="14186" y="28"/>
                  </a:cubicBezTo>
                  <a:cubicBezTo>
                    <a:pt x="12206" y="129"/>
                    <a:pt x="10226" y="129"/>
                    <a:pt x="8246" y="229"/>
                  </a:cubicBezTo>
                  <a:cubicBezTo>
                    <a:pt x="7736" y="299"/>
                    <a:pt x="7215" y="382"/>
                    <a:pt x="6698" y="382"/>
                  </a:cubicBezTo>
                  <a:cubicBezTo>
                    <a:pt x="6477" y="382"/>
                    <a:pt x="6258" y="367"/>
                    <a:pt x="6040" y="329"/>
                  </a:cubicBezTo>
                  <a:cubicBezTo>
                    <a:pt x="5926" y="300"/>
                    <a:pt x="5801" y="288"/>
                    <a:pt x="5676" y="288"/>
                  </a:cubicBezTo>
                  <a:cubicBezTo>
                    <a:pt x="5363" y="288"/>
                    <a:pt x="5048" y="365"/>
                    <a:pt x="4887" y="454"/>
                  </a:cubicBezTo>
                  <a:cubicBezTo>
                    <a:pt x="4386" y="855"/>
                    <a:pt x="3534" y="755"/>
                    <a:pt x="2907" y="1081"/>
                  </a:cubicBezTo>
                  <a:cubicBezTo>
                    <a:pt x="2281" y="1482"/>
                    <a:pt x="1654" y="1708"/>
                    <a:pt x="1128" y="2334"/>
                  </a:cubicBezTo>
                  <a:cubicBezTo>
                    <a:pt x="501" y="3161"/>
                    <a:pt x="501" y="4089"/>
                    <a:pt x="401" y="5041"/>
                  </a:cubicBezTo>
                  <a:cubicBezTo>
                    <a:pt x="0" y="6921"/>
                    <a:pt x="301" y="8800"/>
                    <a:pt x="401" y="10680"/>
                  </a:cubicBezTo>
                  <a:cubicBezTo>
                    <a:pt x="627" y="12359"/>
                    <a:pt x="501" y="14013"/>
                    <a:pt x="2181" y="15166"/>
                  </a:cubicBezTo>
                  <a:cubicBezTo>
                    <a:pt x="2907" y="15693"/>
                    <a:pt x="3759" y="15893"/>
                    <a:pt x="4486" y="15893"/>
                  </a:cubicBezTo>
                  <a:cubicBezTo>
                    <a:pt x="5003" y="15976"/>
                    <a:pt x="5452" y="16144"/>
                    <a:pt x="5874" y="16144"/>
                  </a:cubicBezTo>
                  <a:cubicBezTo>
                    <a:pt x="5964" y="16144"/>
                    <a:pt x="6053" y="16136"/>
                    <a:pt x="6140" y="16119"/>
                  </a:cubicBezTo>
                  <a:cubicBezTo>
                    <a:pt x="6424" y="16077"/>
                    <a:pt x="6717" y="16063"/>
                    <a:pt x="7012" y="16063"/>
                  </a:cubicBezTo>
                  <a:cubicBezTo>
                    <a:pt x="7602" y="16063"/>
                    <a:pt x="8204" y="16119"/>
                    <a:pt x="8772" y="16119"/>
                  </a:cubicBezTo>
                  <a:cubicBezTo>
                    <a:pt x="9605" y="16017"/>
                    <a:pt x="10521" y="15866"/>
                    <a:pt x="11399" y="15866"/>
                  </a:cubicBezTo>
                  <a:cubicBezTo>
                    <a:pt x="11604" y="15866"/>
                    <a:pt x="11806" y="15874"/>
                    <a:pt x="12005" y="15893"/>
                  </a:cubicBezTo>
                  <a:cubicBezTo>
                    <a:pt x="12419" y="15943"/>
                    <a:pt x="12807" y="15968"/>
                    <a:pt x="13183" y="15968"/>
                  </a:cubicBezTo>
                  <a:cubicBezTo>
                    <a:pt x="13559" y="15968"/>
                    <a:pt x="13922" y="15943"/>
                    <a:pt x="14286" y="15893"/>
                  </a:cubicBezTo>
                  <a:cubicBezTo>
                    <a:pt x="15338" y="15793"/>
                    <a:pt x="16291" y="15693"/>
                    <a:pt x="17318" y="15693"/>
                  </a:cubicBezTo>
                  <a:cubicBezTo>
                    <a:pt x="17472" y="15671"/>
                    <a:pt x="17631" y="15664"/>
                    <a:pt x="17794" y="15664"/>
                  </a:cubicBezTo>
                  <a:cubicBezTo>
                    <a:pt x="18237" y="15664"/>
                    <a:pt x="18705" y="15722"/>
                    <a:pt x="19149" y="15722"/>
                  </a:cubicBezTo>
                  <a:cubicBezTo>
                    <a:pt x="19311" y="15722"/>
                    <a:pt x="19471" y="15714"/>
                    <a:pt x="19624" y="15693"/>
                  </a:cubicBezTo>
                  <a:cubicBezTo>
                    <a:pt x="20065" y="15616"/>
                    <a:pt x="20505" y="15583"/>
                    <a:pt x="20938" y="15583"/>
                  </a:cubicBezTo>
                  <a:cubicBezTo>
                    <a:pt x="21640" y="15583"/>
                    <a:pt x="22323" y="15669"/>
                    <a:pt x="22958" y="15793"/>
                  </a:cubicBezTo>
                  <a:cubicBezTo>
                    <a:pt x="23321" y="15843"/>
                    <a:pt x="23716" y="15843"/>
                    <a:pt x="24098" y="15843"/>
                  </a:cubicBezTo>
                  <a:cubicBezTo>
                    <a:pt x="24480" y="15843"/>
                    <a:pt x="24850" y="15843"/>
                    <a:pt x="25163" y="15893"/>
                  </a:cubicBezTo>
                  <a:cubicBezTo>
                    <a:pt x="25990" y="15893"/>
                    <a:pt x="26943" y="15592"/>
                    <a:pt x="27770" y="15592"/>
                  </a:cubicBezTo>
                  <a:cubicBezTo>
                    <a:pt x="28300" y="15592"/>
                    <a:pt x="28870" y="15658"/>
                    <a:pt x="29417" y="15658"/>
                  </a:cubicBezTo>
                  <a:cubicBezTo>
                    <a:pt x="29826" y="15658"/>
                    <a:pt x="30222" y="15621"/>
                    <a:pt x="30577" y="15492"/>
                  </a:cubicBezTo>
                  <a:cubicBezTo>
                    <a:pt x="32055" y="14866"/>
                    <a:pt x="32682" y="13487"/>
                    <a:pt x="32882" y="12033"/>
                  </a:cubicBezTo>
                  <a:cubicBezTo>
                    <a:pt x="33083" y="10354"/>
                    <a:pt x="33309" y="8700"/>
                    <a:pt x="33083" y="7021"/>
                  </a:cubicBezTo>
                  <a:cubicBezTo>
                    <a:pt x="32983" y="5768"/>
                    <a:pt x="33083" y="4414"/>
                    <a:pt x="33083" y="3261"/>
                  </a:cubicBezTo>
                  <a:cubicBezTo>
                    <a:pt x="33409" y="2334"/>
                    <a:pt x="32782" y="1708"/>
                    <a:pt x="32256" y="1281"/>
                  </a:cubicBezTo>
                  <a:cubicBezTo>
                    <a:pt x="31429" y="555"/>
                    <a:pt x="30276" y="129"/>
                    <a:pt x="29223" y="129"/>
                  </a:cubicBezTo>
                  <a:lnTo>
                    <a:pt x="23183" y="129"/>
                  </a:lnTo>
                  <a:cubicBezTo>
                    <a:pt x="20757" y="129"/>
                    <a:pt x="18395" y="0"/>
                    <a:pt x="15995" y="0"/>
                  </a:cubicBezTo>
                  <a:close/>
                </a:path>
              </a:pathLst>
            </a:custGeom>
            <a:solidFill>
              <a:srgbClr val="F9564F"/>
            </a:solidFill>
            <a:ln>
              <a:noFill/>
            </a:ln>
          </p:spPr>
          <p:txBody>
            <a:bodyPr spcFirstLastPara="1" wrap="square" lIns="68569" tIns="68569" rIns="68569" bIns="68569" anchor="ctr" anchorCtr="0">
              <a:noAutofit/>
            </a:bodyPr>
            <a:lstStyle/>
            <a:p>
              <a:endParaRPr sz="1050"/>
            </a:p>
          </p:txBody>
        </p:sp>
        <p:sp>
          <p:nvSpPr>
            <p:cNvPr id="32" name="Google Shape;343;p20">
              <a:extLst>
                <a:ext uri="{FF2B5EF4-FFF2-40B4-BE49-F238E27FC236}">
                  <a16:creationId xmlns:a16="http://schemas.microsoft.com/office/drawing/2014/main" xmlns="" id="{F8A08E0E-C60C-6E8E-F915-F345590E1967}"/>
                </a:ext>
              </a:extLst>
            </p:cNvPr>
            <p:cNvSpPr/>
            <p:nvPr/>
          </p:nvSpPr>
          <p:spPr>
            <a:xfrm flipH="1">
              <a:off x="445322" y="1704749"/>
              <a:ext cx="1381281" cy="423935"/>
            </a:xfrm>
            <a:custGeom>
              <a:avLst/>
              <a:gdLst/>
              <a:ahLst/>
              <a:cxnLst/>
              <a:rect l="l" t="t" r="r" b="b"/>
              <a:pathLst>
                <a:path w="28885" h="17419" extrusionOk="0">
                  <a:moveTo>
                    <a:pt x="0" y="0"/>
                  </a:moveTo>
                  <a:lnTo>
                    <a:pt x="0" y="17419"/>
                  </a:lnTo>
                  <a:lnTo>
                    <a:pt x="28885" y="17419"/>
                  </a:lnTo>
                  <a:lnTo>
                    <a:pt x="28885" y="0"/>
                  </a:lnTo>
                  <a:close/>
                </a:path>
              </a:pathLst>
            </a:custGeom>
            <a:noFill/>
            <a:ln>
              <a:noFill/>
            </a:ln>
          </p:spPr>
          <p:txBody>
            <a:bodyPr spcFirstLastPara="1" wrap="square" lIns="137156" tIns="68569" rIns="68569" bIns="68569" anchor="ctr" anchorCtr="0">
              <a:noAutofit/>
            </a:bodyPr>
            <a:lstStyle/>
            <a:p>
              <a:pPr algn="ctr">
                <a:buSzPts val="1100"/>
              </a:pPr>
              <a:r>
                <a:rPr lang="en-US" altLang="zh-CN" sz="1500" b="1" dirty="0">
                  <a:solidFill>
                    <a:schemeClr val="bg1"/>
                  </a:solidFill>
                  <a:cs typeface="Arial" panose="020B0604020202020204" pitchFamily="34" charset="0"/>
                </a:rPr>
                <a:t>Create account functionality</a:t>
              </a:r>
              <a:endParaRPr sz="1500" b="1" dirty="0">
                <a:solidFill>
                  <a:schemeClr val="bg1"/>
                </a:solidFill>
              </a:endParaRPr>
            </a:p>
          </p:txBody>
        </p:sp>
      </p:grpSp>
      <p:grpSp>
        <p:nvGrpSpPr>
          <p:cNvPr id="54" name="Google Shape;350;p20">
            <a:extLst>
              <a:ext uri="{FF2B5EF4-FFF2-40B4-BE49-F238E27FC236}">
                <a16:creationId xmlns:a16="http://schemas.microsoft.com/office/drawing/2014/main" xmlns="" id="{12B2999C-8AD8-E273-A13E-E059A0812D15}"/>
              </a:ext>
            </a:extLst>
          </p:cNvPr>
          <p:cNvGrpSpPr/>
          <p:nvPr/>
        </p:nvGrpSpPr>
        <p:grpSpPr>
          <a:xfrm>
            <a:off x="739822" y="3027842"/>
            <a:ext cx="1762385" cy="1094735"/>
            <a:chOff x="5226077" y="1124586"/>
            <a:chExt cx="2349847" cy="1459647"/>
          </a:xfrm>
        </p:grpSpPr>
        <p:sp>
          <p:nvSpPr>
            <p:cNvPr id="73" name="Google Shape;351;p20">
              <a:extLst>
                <a:ext uri="{FF2B5EF4-FFF2-40B4-BE49-F238E27FC236}">
                  <a16:creationId xmlns:a16="http://schemas.microsoft.com/office/drawing/2014/main" xmlns="" id="{02E51996-E35F-6467-CE80-491A834C8153}"/>
                </a:ext>
              </a:extLst>
            </p:cNvPr>
            <p:cNvSpPr/>
            <p:nvPr/>
          </p:nvSpPr>
          <p:spPr>
            <a:xfrm>
              <a:off x="5226077" y="1124586"/>
              <a:ext cx="2349847" cy="1459647"/>
            </a:xfrm>
            <a:custGeom>
              <a:avLst/>
              <a:gdLst/>
              <a:ahLst/>
              <a:cxnLst/>
              <a:rect l="l" t="t" r="r" b="b"/>
              <a:pathLst>
                <a:path w="35615" h="33422" extrusionOk="0">
                  <a:moveTo>
                    <a:pt x="25991" y="961"/>
                  </a:moveTo>
                  <a:cubicBezTo>
                    <a:pt x="26811" y="961"/>
                    <a:pt x="27626" y="1007"/>
                    <a:pt x="28422" y="1138"/>
                  </a:cubicBezTo>
                  <a:cubicBezTo>
                    <a:pt x="28785" y="1188"/>
                    <a:pt x="29149" y="1188"/>
                    <a:pt x="29512" y="1188"/>
                  </a:cubicBezTo>
                  <a:cubicBezTo>
                    <a:pt x="29876" y="1188"/>
                    <a:pt x="30239" y="1188"/>
                    <a:pt x="30602" y="1238"/>
                  </a:cubicBezTo>
                  <a:cubicBezTo>
                    <a:pt x="31329" y="1338"/>
                    <a:pt x="31956" y="1639"/>
                    <a:pt x="32582" y="2065"/>
                  </a:cubicBezTo>
                  <a:cubicBezTo>
                    <a:pt x="34261" y="3118"/>
                    <a:pt x="34061" y="4997"/>
                    <a:pt x="34261" y="6551"/>
                  </a:cubicBezTo>
                  <a:cubicBezTo>
                    <a:pt x="34362" y="9158"/>
                    <a:pt x="34161" y="11890"/>
                    <a:pt x="34261" y="14496"/>
                  </a:cubicBezTo>
                  <a:cubicBezTo>
                    <a:pt x="34261" y="16175"/>
                    <a:pt x="34362" y="17829"/>
                    <a:pt x="34362" y="19609"/>
                  </a:cubicBezTo>
                  <a:cubicBezTo>
                    <a:pt x="34261" y="22015"/>
                    <a:pt x="34888" y="24421"/>
                    <a:pt x="34587" y="26927"/>
                  </a:cubicBezTo>
                  <a:cubicBezTo>
                    <a:pt x="34161" y="29734"/>
                    <a:pt x="33535" y="31313"/>
                    <a:pt x="30402" y="32040"/>
                  </a:cubicBezTo>
                  <a:cubicBezTo>
                    <a:pt x="29349" y="32241"/>
                    <a:pt x="28096" y="32241"/>
                    <a:pt x="26943" y="32241"/>
                  </a:cubicBezTo>
                  <a:cubicBezTo>
                    <a:pt x="25289" y="32241"/>
                    <a:pt x="23610" y="32341"/>
                    <a:pt x="21931" y="32466"/>
                  </a:cubicBezTo>
                  <a:lnTo>
                    <a:pt x="17670" y="32466"/>
                  </a:lnTo>
                  <a:cubicBezTo>
                    <a:pt x="16730" y="32516"/>
                    <a:pt x="15759" y="32516"/>
                    <a:pt x="14788" y="32516"/>
                  </a:cubicBezTo>
                  <a:cubicBezTo>
                    <a:pt x="13817" y="32516"/>
                    <a:pt x="12845" y="32516"/>
                    <a:pt x="11905" y="32566"/>
                  </a:cubicBezTo>
                  <a:cubicBezTo>
                    <a:pt x="11053" y="32627"/>
                    <a:pt x="10197" y="32670"/>
                    <a:pt x="9341" y="32670"/>
                  </a:cubicBezTo>
                  <a:cubicBezTo>
                    <a:pt x="7380" y="32670"/>
                    <a:pt x="5413" y="32447"/>
                    <a:pt x="3459" y="31714"/>
                  </a:cubicBezTo>
                  <a:cubicBezTo>
                    <a:pt x="2106" y="31213"/>
                    <a:pt x="1479" y="29960"/>
                    <a:pt x="1254" y="28581"/>
                  </a:cubicBezTo>
                  <a:cubicBezTo>
                    <a:pt x="1154" y="27855"/>
                    <a:pt x="1053" y="27228"/>
                    <a:pt x="1053" y="26601"/>
                  </a:cubicBezTo>
                  <a:cubicBezTo>
                    <a:pt x="1053" y="24321"/>
                    <a:pt x="953" y="22015"/>
                    <a:pt x="1053" y="19709"/>
                  </a:cubicBezTo>
                  <a:cubicBezTo>
                    <a:pt x="1154" y="17428"/>
                    <a:pt x="1053" y="15123"/>
                    <a:pt x="1254" y="12817"/>
                  </a:cubicBezTo>
                  <a:cubicBezTo>
                    <a:pt x="1379" y="11163"/>
                    <a:pt x="1379" y="9383"/>
                    <a:pt x="1379" y="7704"/>
                  </a:cubicBezTo>
                  <a:cubicBezTo>
                    <a:pt x="1379" y="6250"/>
                    <a:pt x="1780" y="4997"/>
                    <a:pt x="2206" y="3744"/>
                  </a:cubicBezTo>
                  <a:cubicBezTo>
                    <a:pt x="2733" y="2591"/>
                    <a:pt x="3760" y="2391"/>
                    <a:pt x="4712" y="1864"/>
                  </a:cubicBezTo>
                  <a:cubicBezTo>
                    <a:pt x="5255" y="1593"/>
                    <a:pt x="5791" y="1542"/>
                    <a:pt x="6327" y="1542"/>
                  </a:cubicBezTo>
                  <a:cubicBezTo>
                    <a:pt x="6656" y="1542"/>
                    <a:pt x="6985" y="1561"/>
                    <a:pt x="7315" y="1561"/>
                  </a:cubicBezTo>
                  <a:cubicBezTo>
                    <a:pt x="7491" y="1561"/>
                    <a:pt x="7668" y="1555"/>
                    <a:pt x="7845" y="1539"/>
                  </a:cubicBezTo>
                  <a:cubicBezTo>
                    <a:pt x="8640" y="1454"/>
                    <a:pt x="9434" y="1423"/>
                    <a:pt x="10229" y="1423"/>
                  </a:cubicBezTo>
                  <a:cubicBezTo>
                    <a:pt x="11314" y="1423"/>
                    <a:pt x="12399" y="1481"/>
                    <a:pt x="13484" y="1539"/>
                  </a:cubicBezTo>
                  <a:cubicBezTo>
                    <a:pt x="14454" y="1539"/>
                    <a:pt x="15478" y="1583"/>
                    <a:pt x="16485" y="1583"/>
                  </a:cubicBezTo>
                  <a:cubicBezTo>
                    <a:pt x="16988" y="1583"/>
                    <a:pt x="17486" y="1572"/>
                    <a:pt x="17971" y="1539"/>
                  </a:cubicBezTo>
                  <a:cubicBezTo>
                    <a:pt x="19424" y="1338"/>
                    <a:pt x="20903" y="1238"/>
                    <a:pt x="22357" y="1138"/>
                  </a:cubicBezTo>
                  <a:cubicBezTo>
                    <a:pt x="23541" y="1063"/>
                    <a:pt x="24771" y="961"/>
                    <a:pt x="25991" y="961"/>
                  </a:cubicBezTo>
                  <a:close/>
                  <a:moveTo>
                    <a:pt x="28310" y="0"/>
                  </a:moveTo>
                  <a:cubicBezTo>
                    <a:pt x="27205" y="0"/>
                    <a:pt x="26088" y="85"/>
                    <a:pt x="24963" y="85"/>
                  </a:cubicBezTo>
                  <a:cubicBezTo>
                    <a:pt x="23409" y="85"/>
                    <a:pt x="21730" y="285"/>
                    <a:pt x="20051" y="285"/>
                  </a:cubicBezTo>
                  <a:cubicBezTo>
                    <a:pt x="19738" y="267"/>
                    <a:pt x="19425" y="258"/>
                    <a:pt x="19111" y="258"/>
                  </a:cubicBezTo>
                  <a:cubicBezTo>
                    <a:pt x="17762" y="258"/>
                    <a:pt x="16400" y="409"/>
                    <a:pt x="15038" y="511"/>
                  </a:cubicBezTo>
                  <a:cubicBezTo>
                    <a:pt x="14048" y="658"/>
                    <a:pt x="13003" y="751"/>
                    <a:pt x="11984" y="751"/>
                  </a:cubicBezTo>
                  <a:cubicBezTo>
                    <a:pt x="11610" y="751"/>
                    <a:pt x="11241" y="738"/>
                    <a:pt x="10878" y="712"/>
                  </a:cubicBezTo>
                  <a:cubicBezTo>
                    <a:pt x="10099" y="670"/>
                    <a:pt x="9338" y="646"/>
                    <a:pt x="8579" y="646"/>
                  </a:cubicBezTo>
                  <a:cubicBezTo>
                    <a:pt x="7507" y="646"/>
                    <a:pt x="6440" y="694"/>
                    <a:pt x="5339" y="812"/>
                  </a:cubicBezTo>
                  <a:cubicBezTo>
                    <a:pt x="3560" y="1012"/>
                    <a:pt x="2206" y="1764"/>
                    <a:pt x="1254" y="3218"/>
                  </a:cubicBezTo>
                  <a:cubicBezTo>
                    <a:pt x="326" y="4571"/>
                    <a:pt x="326" y="6150"/>
                    <a:pt x="326" y="7704"/>
                  </a:cubicBezTo>
                  <a:lnTo>
                    <a:pt x="326" y="13769"/>
                  </a:lnTo>
                  <a:cubicBezTo>
                    <a:pt x="226" y="16276"/>
                    <a:pt x="326" y="18882"/>
                    <a:pt x="226" y="21489"/>
                  </a:cubicBezTo>
                  <a:cubicBezTo>
                    <a:pt x="126" y="24095"/>
                    <a:pt x="1" y="26827"/>
                    <a:pt x="627" y="29333"/>
                  </a:cubicBezTo>
                  <a:cubicBezTo>
                    <a:pt x="753" y="30160"/>
                    <a:pt x="1053" y="30987"/>
                    <a:pt x="1680" y="31614"/>
                  </a:cubicBezTo>
                  <a:cubicBezTo>
                    <a:pt x="3459" y="33193"/>
                    <a:pt x="5640" y="33193"/>
                    <a:pt x="7745" y="33393"/>
                  </a:cubicBezTo>
                  <a:cubicBezTo>
                    <a:pt x="8056" y="33413"/>
                    <a:pt x="8368" y="33421"/>
                    <a:pt x="8679" y="33421"/>
                  </a:cubicBezTo>
                  <a:cubicBezTo>
                    <a:pt x="9926" y="33421"/>
                    <a:pt x="11169" y="33293"/>
                    <a:pt x="12332" y="33293"/>
                  </a:cubicBezTo>
                  <a:lnTo>
                    <a:pt x="19124" y="33293"/>
                  </a:lnTo>
                  <a:cubicBezTo>
                    <a:pt x="21730" y="33293"/>
                    <a:pt x="24337" y="33093"/>
                    <a:pt x="26943" y="33093"/>
                  </a:cubicBezTo>
                  <a:cubicBezTo>
                    <a:pt x="28422" y="33093"/>
                    <a:pt x="29876" y="32967"/>
                    <a:pt x="31229" y="32767"/>
                  </a:cubicBezTo>
                  <a:cubicBezTo>
                    <a:pt x="32382" y="32566"/>
                    <a:pt x="33434" y="32140"/>
                    <a:pt x="34261" y="31213"/>
                  </a:cubicBezTo>
                  <a:cubicBezTo>
                    <a:pt x="34688" y="30687"/>
                    <a:pt x="34788" y="29960"/>
                    <a:pt x="34988" y="29333"/>
                  </a:cubicBezTo>
                  <a:cubicBezTo>
                    <a:pt x="35089" y="28907"/>
                    <a:pt x="35615" y="28581"/>
                    <a:pt x="35414" y="28281"/>
                  </a:cubicBezTo>
                  <a:cubicBezTo>
                    <a:pt x="34988" y="27554"/>
                    <a:pt x="35414" y="26927"/>
                    <a:pt x="35414" y="26301"/>
                  </a:cubicBezTo>
                  <a:cubicBezTo>
                    <a:pt x="35515" y="25048"/>
                    <a:pt x="35414" y="23794"/>
                    <a:pt x="35414" y="22541"/>
                  </a:cubicBezTo>
                  <a:cubicBezTo>
                    <a:pt x="35414" y="21589"/>
                    <a:pt x="35089" y="20762"/>
                    <a:pt x="35214" y="19809"/>
                  </a:cubicBezTo>
                  <a:cubicBezTo>
                    <a:pt x="35314" y="18882"/>
                    <a:pt x="35214" y="17930"/>
                    <a:pt x="35214" y="16902"/>
                  </a:cubicBezTo>
                  <a:cubicBezTo>
                    <a:pt x="35214" y="13443"/>
                    <a:pt x="34988" y="9910"/>
                    <a:pt x="35089" y="6250"/>
                  </a:cubicBezTo>
                  <a:cubicBezTo>
                    <a:pt x="35089" y="5824"/>
                    <a:pt x="34988" y="5198"/>
                    <a:pt x="34888" y="4671"/>
                  </a:cubicBezTo>
                  <a:cubicBezTo>
                    <a:pt x="34688" y="2265"/>
                    <a:pt x="33434" y="1012"/>
                    <a:pt x="31454" y="386"/>
                  </a:cubicBezTo>
                  <a:cubicBezTo>
                    <a:pt x="30422" y="79"/>
                    <a:pt x="29372" y="0"/>
                    <a:pt x="28310" y="0"/>
                  </a:cubicBezTo>
                  <a:close/>
                </a:path>
              </a:pathLst>
            </a:custGeom>
            <a:solidFill>
              <a:srgbClr val="222F3F"/>
            </a:solidFill>
            <a:ln>
              <a:noFill/>
            </a:ln>
          </p:spPr>
          <p:txBody>
            <a:bodyPr spcFirstLastPara="1" wrap="square" lIns="68569" tIns="68569" rIns="68569" bIns="68569" anchor="ctr" anchorCtr="0">
              <a:noAutofit/>
            </a:bodyPr>
            <a:lstStyle/>
            <a:p>
              <a:endParaRPr sz="1050"/>
            </a:p>
          </p:txBody>
        </p:sp>
        <p:sp>
          <p:nvSpPr>
            <p:cNvPr id="74" name="Google Shape;352;p20">
              <a:extLst>
                <a:ext uri="{FF2B5EF4-FFF2-40B4-BE49-F238E27FC236}">
                  <a16:creationId xmlns:a16="http://schemas.microsoft.com/office/drawing/2014/main" xmlns="" id="{E1E27ACB-8CF3-C09F-E845-92AE17AEBB04}"/>
                </a:ext>
              </a:extLst>
            </p:cNvPr>
            <p:cNvSpPr txBox="1"/>
            <p:nvPr/>
          </p:nvSpPr>
          <p:spPr>
            <a:xfrm>
              <a:off x="5317444" y="1338768"/>
              <a:ext cx="2161446" cy="1060231"/>
            </a:xfrm>
            <a:prstGeom prst="rect">
              <a:avLst/>
            </a:prstGeom>
            <a:noFill/>
            <a:ln>
              <a:noFill/>
            </a:ln>
          </p:spPr>
          <p:txBody>
            <a:bodyPr spcFirstLastPara="1" wrap="square" lIns="68569" tIns="68569" rIns="68569" bIns="68569" anchor="ctr" anchorCtr="0">
              <a:noAutofit/>
            </a:bodyPr>
            <a:lstStyle/>
            <a:p>
              <a:pPr algn="ctr">
                <a:buClr>
                  <a:schemeClr val="dk1"/>
                </a:buClr>
                <a:buSzPts val="1100"/>
              </a:pPr>
              <a:r>
                <a:rPr lang="en-NZ" sz="1050" dirty="0">
                  <a:ea typeface="Fira Sans"/>
                  <a:cs typeface="Fira Sans"/>
                  <a:sym typeface="Fira Sans"/>
                </a:rPr>
                <a:t>Input the </a:t>
              </a:r>
              <a:r>
                <a:rPr lang="en-NZ" sz="1050" b="1" dirty="0">
                  <a:ea typeface="Fira Sans"/>
                  <a:cs typeface="Fira Sans"/>
                  <a:sym typeface="Fira Sans"/>
                </a:rPr>
                <a:t>wrong </a:t>
              </a:r>
              <a:r>
                <a:rPr lang="en-US" altLang="zh-CN" sz="1050" b="1" dirty="0">
                  <a:ea typeface="Fira Sans"/>
                  <a:cs typeface="Fira Sans"/>
                  <a:sym typeface="Fira Sans"/>
                </a:rPr>
                <a:t>email</a:t>
              </a:r>
              <a:r>
                <a:rPr lang="en-NZ" sz="1050" dirty="0">
                  <a:ea typeface="Fira Sans"/>
                  <a:cs typeface="Fira Sans"/>
                  <a:sym typeface="Fira Sans"/>
                </a:rPr>
                <a:t>, successfully logged in.</a:t>
              </a:r>
              <a:endParaRPr sz="1050" dirty="0">
                <a:ea typeface="Fira Sans"/>
                <a:cs typeface="Fira Sans"/>
                <a:sym typeface="Fira Sans"/>
              </a:endParaRPr>
            </a:p>
          </p:txBody>
        </p:sp>
      </p:grpSp>
      <p:grpSp>
        <p:nvGrpSpPr>
          <p:cNvPr id="55" name="Google Shape;353;p20">
            <a:extLst>
              <a:ext uri="{FF2B5EF4-FFF2-40B4-BE49-F238E27FC236}">
                <a16:creationId xmlns:a16="http://schemas.microsoft.com/office/drawing/2014/main" xmlns="" id="{E2D77F7A-B1BC-9CC9-0347-0FAD25519E15}"/>
              </a:ext>
            </a:extLst>
          </p:cNvPr>
          <p:cNvGrpSpPr/>
          <p:nvPr/>
        </p:nvGrpSpPr>
        <p:grpSpPr>
          <a:xfrm>
            <a:off x="2830219" y="3114076"/>
            <a:ext cx="1861310" cy="805130"/>
            <a:chOff x="2159586" y="1358244"/>
            <a:chExt cx="2481747" cy="1073506"/>
          </a:xfrm>
        </p:grpSpPr>
        <p:sp>
          <p:nvSpPr>
            <p:cNvPr id="70" name="Google Shape;354;p20">
              <a:extLst>
                <a:ext uri="{FF2B5EF4-FFF2-40B4-BE49-F238E27FC236}">
                  <a16:creationId xmlns:a16="http://schemas.microsoft.com/office/drawing/2014/main" xmlns="" id="{8D177168-7954-BEAF-164E-6AEAA6A1014D}"/>
                </a:ext>
              </a:extLst>
            </p:cNvPr>
            <p:cNvSpPr/>
            <p:nvPr/>
          </p:nvSpPr>
          <p:spPr>
            <a:xfrm>
              <a:off x="2159586" y="1358244"/>
              <a:ext cx="2481747" cy="1073506"/>
            </a:xfrm>
            <a:custGeom>
              <a:avLst/>
              <a:gdLst/>
              <a:ahLst/>
              <a:cxnLst/>
              <a:rect l="l" t="t" r="r" b="b"/>
              <a:pathLst>
                <a:path w="35390" h="18622" extrusionOk="0">
                  <a:moveTo>
                    <a:pt x="9074" y="1070"/>
                  </a:moveTo>
                  <a:cubicBezTo>
                    <a:pt x="10853" y="1070"/>
                    <a:pt x="12633" y="1296"/>
                    <a:pt x="14412" y="1296"/>
                  </a:cubicBezTo>
                  <a:cubicBezTo>
                    <a:pt x="14963" y="1296"/>
                    <a:pt x="15515" y="1251"/>
                    <a:pt x="16074" y="1251"/>
                  </a:cubicBezTo>
                  <a:cubicBezTo>
                    <a:pt x="16353" y="1251"/>
                    <a:pt x="16634" y="1262"/>
                    <a:pt x="16918" y="1296"/>
                  </a:cubicBezTo>
                  <a:lnTo>
                    <a:pt x="20552" y="1296"/>
                  </a:lnTo>
                  <a:cubicBezTo>
                    <a:pt x="22156" y="1296"/>
                    <a:pt x="23760" y="1251"/>
                    <a:pt x="25365" y="1251"/>
                  </a:cubicBezTo>
                  <a:cubicBezTo>
                    <a:pt x="26167" y="1251"/>
                    <a:pt x="26969" y="1262"/>
                    <a:pt x="27771" y="1296"/>
                  </a:cubicBezTo>
                  <a:cubicBezTo>
                    <a:pt x="29024" y="1296"/>
                    <a:pt x="30177" y="1396"/>
                    <a:pt x="31430" y="1496"/>
                  </a:cubicBezTo>
                  <a:cubicBezTo>
                    <a:pt x="32583" y="1596"/>
                    <a:pt x="33836" y="2850"/>
                    <a:pt x="33936" y="4103"/>
                  </a:cubicBezTo>
                  <a:cubicBezTo>
                    <a:pt x="34136" y="5682"/>
                    <a:pt x="34237" y="7236"/>
                    <a:pt x="34337" y="8814"/>
                  </a:cubicBezTo>
                  <a:cubicBezTo>
                    <a:pt x="34462" y="10469"/>
                    <a:pt x="34563" y="12148"/>
                    <a:pt x="34036" y="13827"/>
                  </a:cubicBezTo>
                  <a:cubicBezTo>
                    <a:pt x="33710" y="15080"/>
                    <a:pt x="32157" y="16734"/>
                    <a:pt x="30377" y="16960"/>
                  </a:cubicBezTo>
                  <a:cubicBezTo>
                    <a:pt x="29715" y="17120"/>
                    <a:pt x="29038" y="17425"/>
                    <a:pt x="28370" y="17425"/>
                  </a:cubicBezTo>
                  <a:cubicBezTo>
                    <a:pt x="28203" y="17425"/>
                    <a:pt x="28036" y="17406"/>
                    <a:pt x="27871" y="17361"/>
                  </a:cubicBezTo>
                  <a:cubicBezTo>
                    <a:pt x="26969" y="17361"/>
                    <a:pt x="26066" y="17417"/>
                    <a:pt x="25164" y="17417"/>
                  </a:cubicBezTo>
                  <a:cubicBezTo>
                    <a:pt x="24713" y="17417"/>
                    <a:pt x="24262" y="17403"/>
                    <a:pt x="23811" y="17361"/>
                  </a:cubicBezTo>
                  <a:cubicBezTo>
                    <a:pt x="22082" y="17292"/>
                    <a:pt x="20400" y="17175"/>
                    <a:pt x="18734" y="17175"/>
                  </a:cubicBezTo>
                  <a:cubicBezTo>
                    <a:pt x="17985" y="17175"/>
                    <a:pt x="17238" y="17198"/>
                    <a:pt x="16492" y="17261"/>
                  </a:cubicBezTo>
                  <a:cubicBezTo>
                    <a:pt x="15983" y="17319"/>
                    <a:pt x="15474" y="17340"/>
                    <a:pt x="14963" y="17340"/>
                  </a:cubicBezTo>
                  <a:cubicBezTo>
                    <a:pt x="13486" y="17340"/>
                    <a:pt x="11991" y="17160"/>
                    <a:pt x="10427" y="17160"/>
                  </a:cubicBezTo>
                  <a:cubicBezTo>
                    <a:pt x="9074" y="17160"/>
                    <a:pt x="7620" y="17160"/>
                    <a:pt x="6141" y="17361"/>
                  </a:cubicBezTo>
                  <a:cubicBezTo>
                    <a:pt x="6059" y="17370"/>
                    <a:pt x="5970" y="17375"/>
                    <a:pt x="5877" y="17375"/>
                  </a:cubicBezTo>
                  <a:cubicBezTo>
                    <a:pt x="4700" y="17375"/>
                    <a:pt x="2777" y="16659"/>
                    <a:pt x="2382" y="15707"/>
                  </a:cubicBezTo>
                  <a:cubicBezTo>
                    <a:pt x="1881" y="14654"/>
                    <a:pt x="1455" y="13501"/>
                    <a:pt x="1455" y="12248"/>
                  </a:cubicBezTo>
                  <a:cubicBezTo>
                    <a:pt x="1455" y="10794"/>
                    <a:pt x="1254" y="9341"/>
                    <a:pt x="1254" y="7862"/>
                  </a:cubicBezTo>
                  <a:cubicBezTo>
                    <a:pt x="1354" y="6408"/>
                    <a:pt x="1254" y="4830"/>
                    <a:pt x="2081" y="3576"/>
                  </a:cubicBezTo>
                  <a:cubicBezTo>
                    <a:pt x="2507" y="2850"/>
                    <a:pt x="3334" y="2449"/>
                    <a:pt x="4061" y="2123"/>
                  </a:cubicBezTo>
                  <a:cubicBezTo>
                    <a:pt x="5740" y="1496"/>
                    <a:pt x="7394" y="1195"/>
                    <a:pt x="9074" y="1070"/>
                  </a:cubicBezTo>
                  <a:close/>
                  <a:moveTo>
                    <a:pt x="8505" y="1"/>
                  </a:moveTo>
                  <a:cubicBezTo>
                    <a:pt x="8216" y="1"/>
                    <a:pt x="7921" y="13"/>
                    <a:pt x="7620" y="43"/>
                  </a:cubicBezTo>
                  <a:cubicBezTo>
                    <a:pt x="6668" y="143"/>
                    <a:pt x="5740" y="343"/>
                    <a:pt x="4788" y="569"/>
                  </a:cubicBezTo>
                  <a:lnTo>
                    <a:pt x="4788" y="444"/>
                  </a:lnTo>
                  <a:cubicBezTo>
                    <a:pt x="4587" y="444"/>
                    <a:pt x="4387" y="444"/>
                    <a:pt x="4262" y="569"/>
                  </a:cubicBezTo>
                  <a:cubicBezTo>
                    <a:pt x="3535" y="1195"/>
                    <a:pt x="2608" y="1396"/>
                    <a:pt x="1881" y="2123"/>
                  </a:cubicBezTo>
                  <a:cubicBezTo>
                    <a:pt x="1254" y="2749"/>
                    <a:pt x="828" y="3276"/>
                    <a:pt x="628" y="4002"/>
                  </a:cubicBezTo>
                  <a:cubicBezTo>
                    <a:pt x="1" y="5782"/>
                    <a:pt x="101" y="7662"/>
                    <a:pt x="101" y="9441"/>
                  </a:cubicBezTo>
                  <a:cubicBezTo>
                    <a:pt x="1" y="11722"/>
                    <a:pt x="302" y="14028"/>
                    <a:pt x="1555" y="16108"/>
                  </a:cubicBezTo>
                  <a:cubicBezTo>
                    <a:pt x="2156" y="17215"/>
                    <a:pt x="4398" y="18622"/>
                    <a:pt x="5773" y="18622"/>
                  </a:cubicBezTo>
                  <a:cubicBezTo>
                    <a:pt x="5831" y="18622"/>
                    <a:pt x="5887" y="18619"/>
                    <a:pt x="5941" y="18614"/>
                  </a:cubicBezTo>
                  <a:cubicBezTo>
                    <a:pt x="7094" y="18414"/>
                    <a:pt x="8347" y="18313"/>
                    <a:pt x="9500" y="18313"/>
                  </a:cubicBezTo>
                  <a:cubicBezTo>
                    <a:pt x="9717" y="18334"/>
                    <a:pt x="9931" y="18342"/>
                    <a:pt x="10143" y="18342"/>
                  </a:cubicBezTo>
                  <a:cubicBezTo>
                    <a:pt x="10722" y="18342"/>
                    <a:pt x="11289" y="18284"/>
                    <a:pt x="11877" y="18284"/>
                  </a:cubicBezTo>
                  <a:cubicBezTo>
                    <a:pt x="12092" y="18284"/>
                    <a:pt x="12310" y="18292"/>
                    <a:pt x="12532" y="18313"/>
                  </a:cubicBezTo>
                  <a:cubicBezTo>
                    <a:pt x="12604" y="18328"/>
                    <a:pt x="12678" y="18334"/>
                    <a:pt x="12754" y="18334"/>
                  </a:cubicBezTo>
                  <a:cubicBezTo>
                    <a:pt x="13213" y="18334"/>
                    <a:pt x="13750" y="18113"/>
                    <a:pt x="14287" y="18113"/>
                  </a:cubicBezTo>
                  <a:cubicBezTo>
                    <a:pt x="15540" y="18113"/>
                    <a:pt x="16918" y="18213"/>
                    <a:pt x="18272" y="18213"/>
                  </a:cubicBezTo>
                  <a:cubicBezTo>
                    <a:pt x="20452" y="18213"/>
                    <a:pt x="22557" y="18414"/>
                    <a:pt x="24638" y="18514"/>
                  </a:cubicBezTo>
                  <a:cubicBezTo>
                    <a:pt x="25217" y="18535"/>
                    <a:pt x="25791" y="18552"/>
                    <a:pt x="26360" y="18552"/>
                  </a:cubicBezTo>
                  <a:cubicBezTo>
                    <a:pt x="28451" y="18552"/>
                    <a:pt x="30466" y="18325"/>
                    <a:pt x="32357" y="17261"/>
                  </a:cubicBezTo>
                  <a:cubicBezTo>
                    <a:pt x="34036" y="16333"/>
                    <a:pt x="34863" y="14654"/>
                    <a:pt x="35189" y="12875"/>
                  </a:cubicBezTo>
                  <a:cubicBezTo>
                    <a:pt x="35390" y="11847"/>
                    <a:pt x="35089" y="10794"/>
                    <a:pt x="35089" y="9742"/>
                  </a:cubicBezTo>
                  <a:cubicBezTo>
                    <a:pt x="35089" y="7662"/>
                    <a:pt x="35289" y="5682"/>
                    <a:pt x="34763" y="3576"/>
                  </a:cubicBezTo>
                  <a:cubicBezTo>
                    <a:pt x="34462" y="2022"/>
                    <a:pt x="33710" y="1195"/>
                    <a:pt x="32257" y="769"/>
                  </a:cubicBezTo>
                  <a:cubicBezTo>
                    <a:pt x="31204" y="569"/>
                    <a:pt x="30177" y="444"/>
                    <a:pt x="29124" y="343"/>
                  </a:cubicBezTo>
                  <a:lnTo>
                    <a:pt x="24537" y="343"/>
                  </a:lnTo>
                  <a:cubicBezTo>
                    <a:pt x="23635" y="343"/>
                    <a:pt x="22677" y="388"/>
                    <a:pt x="21738" y="388"/>
                  </a:cubicBezTo>
                  <a:cubicBezTo>
                    <a:pt x="21268" y="388"/>
                    <a:pt x="20803" y="377"/>
                    <a:pt x="20352" y="343"/>
                  </a:cubicBezTo>
                  <a:cubicBezTo>
                    <a:pt x="18651" y="272"/>
                    <a:pt x="17012" y="201"/>
                    <a:pt x="15383" y="201"/>
                  </a:cubicBezTo>
                  <a:cubicBezTo>
                    <a:pt x="14708" y="201"/>
                    <a:pt x="14035" y="214"/>
                    <a:pt x="13359" y="243"/>
                  </a:cubicBezTo>
                  <a:cubicBezTo>
                    <a:pt x="12883" y="243"/>
                    <a:pt x="12413" y="268"/>
                    <a:pt x="11943" y="268"/>
                  </a:cubicBezTo>
                  <a:cubicBezTo>
                    <a:pt x="11473" y="268"/>
                    <a:pt x="11004" y="243"/>
                    <a:pt x="10527" y="143"/>
                  </a:cubicBezTo>
                  <a:cubicBezTo>
                    <a:pt x="9872" y="72"/>
                    <a:pt x="9203" y="1"/>
                    <a:pt x="8505" y="1"/>
                  </a:cubicBezTo>
                  <a:close/>
                </a:path>
              </a:pathLst>
            </a:custGeom>
            <a:solidFill>
              <a:srgbClr val="222F3F"/>
            </a:solidFill>
            <a:ln>
              <a:noFill/>
            </a:ln>
          </p:spPr>
          <p:txBody>
            <a:bodyPr spcFirstLastPara="1" wrap="square" lIns="68569" tIns="68569" rIns="68569" bIns="68569" anchor="ctr" anchorCtr="0">
              <a:noAutofit/>
            </a:bodyPr>
            <a:lstStyle/>
            <a:p>
              <a:endParaRPr sz="1050"/>
            </a:p>
          </p:txBody>
        </p:sp>
        <p:sp>
          <p:nvSpPr>
            <p:cNvPr id="71" name="Google Shape;355;p20">
              <a:extLst>
                <a:ext uri="{FF2B5EF4-FFF2-40B4-BE49-F238E27FC236}">
                  <a16:creationId xmlns:a16="http://schemas.microsoft.com/office/drawing/2014/main" xmlns="" id="{B8DF987C-4638-FDC6-F9D4-AB0FC4B2C302}"/>
                </a:ext>
              </a:extLst>
            </p:cNvPr>
            <p:cNvSpPr/>
            <p:nvPr/>
          </p:nvSpPr>
          <p:spPr>
            <a:xfrm>
              <a:off x="2221711" y="1400701"/>
              <a:ext cx="2378249" cy="958832"/>
            </a:xfrm>
            <a:custGeom>
              <a:avLst/>
              <a:gdLst/>
              <a:ahLst/>
              <a:cxnLst/>
              <a:rect l="l" t="t" r="r" b="b"/>
              <a:pathLst>
                <a:path w="33309" h="16356" extrusionOk="0">
                  <a:moveTo>
                    <a:pt x="7820" y="0"/>
                  </a:moveTo>
                  <a:cubicBezTo>
                    <a:pt x="6140" y="125"/>
                    <a:pt x="4486" y="426"/>
                    <a:pt x="2807" y="1053"/>
                  </a:cubicBezTo>
                  <a:cubicBezTo>
                    <a:pt x="2080" y="1379"/>
                    <a:pt x="1253" y="1780"/>
                    <a:pt x="827" y="2506"/>
                  </a:cubicBezTo>
                  <a:cubicBezTo>
                    <a:pt x="0" y="3760"/>
                    <a:pt x="100" y="5338"/>
                    <a:pt x="0" y="6792"/>
                  </a:cubicBezTo>
                  <a:cubicBezTo>
                    <a:pt x="0" y="8271"/>
                    <a:pt x="201" y="9724"/>
                    <a:pt x="201" y="11178"/>
                  </a:cubicBezTo>
                  <a:cubicBezTo>
                    <a:pt x="201" y="12431"/>
                    <a:pt x="627" y="13584"/>
                    <a:pt x="1128" y="14637"/>
                  </a:cubicBezTo>
                  <a:cubicBezTo>
                    <a:pt x="1523" y="15589"/>
                    <a:pt x="3446" y="16305"/>
                    <a:pt x="4623" y="16305"/>
                  </a:cubicBezTo>
                  <a:cubicBezTo>
                    <a:pt x="4716" y="16305"/>
                    <a:pt x="4805" y="16300"/>
                    <a:pt x="4887" y="16291"/>
                  </a:cubicBezTo>
                  <a:cubicBezTo>
                    <a:pt x="6366" y="16090"/>
                    <a:pt x="7820" y="16090"/>
                    <a:pt x="9173" y="16090"/>
                  </a:cubicBezTo>
                  <a:cubicBezTo>
                    <a:pt x="10737" y="16090"/>
                    <a:pt x="12232" y="16270"/>
                    <a:pt x="13709" y="16270"/>
                  </a:cubicBezTo>
                  <a:cubicBezTo>
                    <a:pt x="14220" y="16270"/>
                    <a:pt x="14729" y="16249"/>
                    <a:pt x="15238" y="16191"/>
                  </a:cubicBezTo>
                  <a:cubicBezTo>
                    <a:pt x="15984" y="16128"/>
                    <a:pt x="16731" y="16105"/>
                    <a:pt x="17480" y="16105"/>
                  </a:cubicBezTo>
                  <a:cubicBezTo>
                    <a:pt x="19146" y="16105"/>
                    <a:pt x="20828" y="16222"/>
                    <a:pt x="22557" y="16291"/>
                  </a:cubicBezTo>
                  <a:cubicBezTo>
                    <a:pt x="23008" y="16333"/>
                    <a:pt x="23459" y="16347"/>
                    <a:pt x="23910" y="16347"/>
                  </a:cubicBezTo>
                  <a:cubicBezTo>
                    <a:pt x="24812" y="16347"/>
                    <a:pt x="25715" y="16291"/>
                    <a:pt x="26617" y="16291"/>
                  </a:cubicBezTo>
                  <a:cubicBezTo>
                    <a:pt x="26782" y="16336"/>
                    <a:pt x="26949" y="16355"/>
                    <a:pt x="27116" y="16355"/>
                  </a:cubicBezTo>
                  <a:cubicBezTo>
                    <a:pt x="27784" y="16355"/>
                    <a:pt x="28461" y="16050"/>
                    <a:pt x="29123" y="15890"/>
                  </a:cubicBezTo>
                  <a:cubicBezTo>
                    <a:pt x="30903" y="15664"/>
                    <a:pt x="32456" y="14010"/>
                    <a:pt x="32782" y="12757"/>
                  </a:cubicBezTo>
                  <a:cubicBezTo>
                    <a:pt x="33309" y="11078"/>
                    <a:pt x="33208" y="9399"/>
                    <a:pt x="33083" y="7744"/>
                  </a:cubicBezTo>
                  <a:cubicBezTo>
                    <a:pt x="32983" y="6166"/>
                    <a:pt x="32882" y="4612"/>
                    <a:pt x="32682" y="3033"/>
                  </a:cubicBezTo>
                  <a:cubicBezTo>
                    <a:pt x="32582" y="1780"/>
                    <a:pt x="31329" y="526"/>
                    <a:pt x="30176" y="426"/>
                  </a:cubicBezTo>
                  <a:cubicBezTo>
                    <a:pt x="28923" y="326"/>
                    <a:pt x="27770" y="226"/>
                    <a:pt x="26517" y="226"/>
                  </a:cubicBezTo>
                  <a:cubicBezTo>
                    <a:pt x="25715" y="192"/>
                    <a:pt x="24913" y="181"/>
                    <a:pt x="24111" y="181"/>
                  </a:cubicBezTo>
                  <a:cubicBezTo>
                    <a:pt x="22506" y="181"/>
                    <a:pt x="20902" y="226"/>
                    <a:pt x="19298" y="226"/>
                  </a:cubicBezTo>
                  <a:lnTo>
                    <a:pt x="15664" y="226"/>
                  </a:lnTo>
                  <a:cubicBezTo>
                    <a:pt x="15380" y="192"/>
                    <a:pt x="15099" y="181"/>
                    <a:pt x="14820" y="181"/>
                  </a:cubicBezTo>
                  <a:cubicBezTo>
                    <a:pt x="14261" y="181"/>
                    <a:pt x="13709" y="226"/>
                    <a:pt x="13158" y="226"/>
                  </a:cubicBezTo>
                  <a:cubicBezTo>
                    <a:pt x="11379" y="226"/>
                    <a:pt x="9599" y="0"/>
                    <a:pt x="7820" y="0"/>
                  </a:cubicBezTo>
                  <a:close/>
                </a:path>
              </a:pathLst>
            </a:custGeom>
            <a:solidFill>
              <a:srgbClr val="B33F62"/>
            </a:solidFill>
            <a:ln>
              <a:noFill/>
            </a:ln>
          </p:spPr>
          <p:txBody>
            <a:bodyPr spcFirstLastPara="1" wrap="square" lIns="68569" tIns="68569" rIns="68569" bIns="68569" anchor="ctr" anchorCtr="0">
              <a:noAutofit/>
            </a:bodyPr>
            <a:lstStyle/>
            <a:p>
              <a:endParaRPr sz="1050"/>
            </a:p>
          </p:txBody>
        </p:sp>
        <p:sp>
          <p:nvSpPr>
            <p:cNvPr id="72" name="Google Shape;356;p20">
              <a:extLst>
                <a:ext uri="{FF2B5EF4-FFF2-40B4-BE49-F238E27FC236}">
                  <a16:creationId xmlns:a16="http://schemas.microsoft.com/office/drawing/2014/main" xmlns="" id="{AB021203-D412-6491-AD6B-2A0BBCFEDE44}"/>
                </a:ext>
              </a:extLst>
            </p:cNvPr>
            <p:cNvSpPr/>
            <p:nvPr/>
          </p:nvSpPr>
          <p:spPr>
            <a:xfrm flipH="1">
              <a:off x="2159586" y="1573708"/>
              <a:ext cx="2375600" cy="520467"/>
            </a:xfrm>
            <a:custGeom>
              <a:avLst/>
              <a:gdLst/>
              <a:ahLst/>
              <a:cxnLst/>
              <a:rect l="l" t="t" r="r" b="b"/>
              <a:pathLst>
                <a:path w="28885" h="17419" extrusionOk="0">
                  <a:moveTo>
                    <a:pt x="0" y="0"/>
                  </a:moveTo>
                  <a:lnTo>
                    <a:pt x="0" y="17419"/>
                  </a:lnTo>
                  <a:lnTo>
                    <a:pt x="28885" y="17419"/>
                  </a:lnTo>
                  <a:lnTo>
                    <a:pt x="28885" y="0"/>
                  </a:lnTo>
                  <a:close/>
                </a:path>
              </a:pathLst>
            </a:custGeom>
            <a:noFill/>
            <a:ln>
              <a:noFill/>
            </a:ln>
          </p:spPr>
          <p:txBody>
            <a:bodyPr spcFirstLastPara="1" wrap="square" lIns="137156" tIns="68569" rIns="68569" bIns="68569" anchor="ctr" anchorCtr="0">
              <a:noAutofit/>
            </a:bodyPr>
            <a:lstStyle/>
            <a:p>
              <a:pPr algn="ctr">
                <a:buSzPts val="1100"/>
              </a:pPr>
              <a:r>
                <a:rPr lang="en" sz="1500" b="1" dirty="0">
                  <a:solidFill>
                    <a:schemeClr val="lt1"/>
                  </a:solidFill>
                  <a:ea typeface="Fira Sans Extra Condensed Medium"/>
                  <a:cs typeface="Fira Sans Extra Condensed Medium"/>
                  <a:sym typeface="Fira Sans Extra Condensed Medium"/>
                </a:rPr>
                <a:t>Login functionality</a:t>
              </a:r>
              <a:endParaRPr sz="1500" b="1" dirty="0">
                <a:solidFill>
                  <a:schemeClr val="lt1"/>
                </a:solidFill>
              </a:endParaRPr>
            </a:p>
          </p:txBody>
        </p:sp>
      </p:grpSp>
      <p:sp>
        <p:nvSpPr>
          <p:cNvPr id="129" name="Google Shape;338;p20">
            <a:extLst>
              <a:ext uri="{FF2B5EF4-FFF2-40B4-BE49-F238E27FC236}">
                <a16:creationId xmlns:a16="http://schemas.microsoft.com/office/drawing/2014/main" xmlns="" id="{89B3EB3F-6438-7DB0-13D4-349F37A12136}"/>
              </a:ext>
            </a:extLst>
          </p:cNvPr>
          <p:cNvSpPr/>
          <p:nvPr/>
        </p:nvSpPr>
        <p:spPr>
          <a:xfrm>
            <a:off x="2533341" y="1169779"/>
            <a:ext cx="1843658" cy="1116107"/>
          </a:xfrm>
          <a:custGeom>
            <a:avLst/>
            <a:gdLst/>
            <a:ahLst/>
            <a:cxnLst/>
            <a:rect l="l" t="t" r="r" b="b"/>
            <a:pathLst>
              <a:path w="35816" h="33771" extrusionOk="0">
                <a:moveTo>
                  <a:pt x="31955" y="1114"/>
                </a:moveTo>
                <a:cubicBezTo>
                  <a:pt x="32582" y="1214"/>
                  <a:pt x="33835" y="2693"/>
                  <a:pt x="34036" y="3319"/>
                </a:cubicBezTo>
                <a:cubicBezTo>
                  <a:pt x="34462" y="5299"/>
                  <a:pt x="34261" y="7279"/>
                  <a:pt x="34362" y="9259"/>
                </a:cubicBezTo>
                <a:cubicBezTo>
                  <a:pt x="34362" y="10086"/>
                  <a:pt x="34261" y="10838"/>
                  <a:pt x="34362" y="11239"/>
                </a:cubicBezTo>
                <a:cubicBezTo>
                  <a:pt x="34362" y="12818"/>
                  <a:pt x="34261" y="14071"/>
                  <a:pt x="34362" y="15324"/>
                </a:cubicBezTo>
                <a:cubicBezTo>
                  <a:pt x="34562" y="17405"/>
                  <a:pt x="34562" y="19485"/>
                  <a:pt x="34662" y="21590"/>
                </a:cubicBezTo>
                <a:cubicBezTo>
                  <a:pt x="34662" y="23470"/>
                  <a:pt x="34763" y="25450"/>
                  <a:pt x="34562" y="27430"/>
                </a:cubicBezTo>
                <a:cubicBezTo>
                  <a:pt x="34462" y="28257"/>
                  <a:pt x="34362" y="29209"/>
                  <a:pt x="33935" y="29936"/>
                </a:cubicBezTo>
                <a:cubicBezTo>
                  <a:pt x="33735" y="30262"/>
                  <a:pt x="33309" y="30462"/>
                  <a:pt x="33108" y="30763"/>
                </a:cubicBezTo>
                <a:cubicBezTo>
                  <a:pt x="32056" y="32142"/>
                  <a:pt x="30502" y="32016"/>
                  <a:pt x="29023" y="32242"/>
                </a:cubicBezTo>
                <a:cubicBezTo>
                  <a:pt x="27770" y="32342"/>
                  <a:pt x="26417" y="32442"/>
                  <a:pt x="25163" y="32442"/>
                </a:cubicBezTo>
                <a:cubicBezTo>
                  <a:pt x="23484" y="32442"/>
                  <a:pt x="21730" y="32543"/>
                  <a:pt x="20051" y="32543"/>
                </a:cubicBezTo>
                <a:cubicBezTo>
                  <a:pt x="19324" y="32543"/>
                  <a:pt x="18591" y="32517"/>
                  <a:pt x="17870" y="32517"/>
                </a:cubicBezTo>
                <a:cubicBezTo>
                  <a:pt x="17150" y="32517"/>
                  <a:pt x="16442" y="32543"/>
                  <a:pt x="15765" y="32643"/>
                </a:cubicBezTo>
                <a:cubicBezTo>
                  <a:pt x="15533" y="32674"/>
                  <a:pt x="15300" y="32684"/>
                  <a:pt x="15067" y="32684"/>
                </a:cubicBezTo>
                <a:cubicBezTo>
                  <a:pt x="14718" y="32684"/>
                  <a:pt x="14371" y="32662"/>
                  <a:pt x="14034" y="32662"/>
                </a:cubicBezTo>
                <a:cubicBezTo>
                  <a:pt x="13696" y="32662"/>
                  <a:pt x="13368" y="32684"/>
                  <a:pt x="13058" y="32768"/>
                </a:cubicBezTo>
                <a:cubicBezTo>
                  <a:pt x="12741" y="32835"/>
                  <a:pt x="12437" y="32857"/>
                  <a:pt x="12143" y="32857"/>
                </a:cubicBezTo>
                <a:cubicBezTo>
                  <a:pt x="11554" y="32857"/>
                  <a:pt x="11003" y="32768"/>
                  <a:pt x="10452" y="32768"/>
                </a:cubicBezTo>
                <a:cubicBezTo>
                  <a:pt x="9399" y="32643"/>
                  <a:pt x="8346" y="32768"/>
                  <a:pt x="7193" y="32543"/>
                </a:cubicBezTo>
                <a:cubicBezTo>
                  <a:pt x="6692" y="32342"/>
                  <a:pt x="5940" y="32442"/>
                  <a:pt x="5314" y="32342"/>
                </a:cubicBezTo>
                <a:cubicBezTo>
                  <a:pt x="4687" y="32342"/>
                  <a:pt x="4286" y="31916"/>
                  <a:pt x="3860" y="31615"/>
                </a:cubicBezTo>
                <a:cubicBezTo>
                  <a:pt x="2081" y="30362"/>
                  <a:pt x="1780" y="28382"/>
                  <a:pt x="1680" y="26377"/>
                </a:cubicBezTo>
                <a:cubicBezTo>
                  <a:pt x="1554" y="24923"/>
                  <a:pt x="1554" y="23470"/>
                  <a:pt x="1554" y="21991"/>
                </a:cubicBezTo>
                <a:cubicBezTo>
                  <a:pt x="1680" y="19610"/>
                  <a:pt x="1554" y="17104"/>
                  <a:pt x="1354" y="14698"/>
                </a:cubicBezTo>
                <a:cubicBezTo>
                  <a:pt x="1153" y="12091"/>
                  <a:pt x="1354" y="9359"/>
                  <a:pt x="1454" y="6753"/>
                </a:cubicBezTo>
                <a:cubicBezTo>
                  <a:pt x="1454" y="5700"/>
                  <a:pt x="1680" y="4572"/>
                  <a:pt x="2181" y="3620"/>
                </a:cubicBezTo>
                <a:cubicBezTo>
                  <a:pt x="2607" y="2893"/>
                  <a:pt x="3234" y="2467"/>
                  <a:pt x="3960" y="2166"/>
                </a:cubicBezTo>
                <a:cubicBezTo>
                  <a:pt x="5113" y="1740"/>
                  <a:pt x="6266" y="1440"/>
                  <a:pt x="7419" y="1440"/>
                </a:cubicBezTo>
                <a:cubicBezTo>
                  <a:pt x="8772" y="1440"/>
                  <a:pt x="10026" y="1540"/>
                  <a:pt x="11279" y="1540"/>
                </a:cubicBezTo>
                <a:lnTo>
                  <a:pt x="14838" y="1540"/>
                </a:lnTo>
                <a:cubicBezTo>
                  <a:pt x="16291" y="1440"/>
                  <a:pt x="17845" y="1440"/>
                  <a:pt x="19424" y="1440"/>
                </a:cubicBezTo>
                <a:cubicBezTo>
                  <a:pt x="20176" y="1350"/>
                  <a:pt x="20864" y="1273"/>
                  <a:pt x="21579" y="1273"/>
                </a:cubicBezTo>
                <a:cubicBezTo>
                  <a:pt x="21865" y="1273"/>
                  <a:pt x="22156" y="1286"/>
                  <a:pt x="22457" y="1314"/>
                </a:cubicBezTo>
                <a:cubicBezTo>
                  <a:pt x="22992" y="1368"/>
                  <a:pt x="23527" y="1398"/>
                  <a:pt x="24070" y="1398"/>
                </a:cubicBezTo>
                <a:cubicBezTo>
                  <a:pt x="24798" y="1398"/>
                  <a:pt x="25541" y="1343"/>
                  <a:pt x="26316" y="1214"/>
                </a:cubicBezTo>
                <a:cubicBezTo>
                  <a:pt x="27369" y="1114"/>
                  <a:pt x="28397" y="1114"/>
                  <a:pt x="29549" y="1114"/>
                </a:cubicBezTo>
                <a:close/>
                <a:moveTo>
                  <a:pt x="30010" y="0"/>
                </a:moveTo>
                <a:cubicBezTo>
                  <a:pt x="29076" y="0"/>
                  <a:pt x="28125" y="61"/>
                  <a:pt x="27143" y="61"/>
                </a:cubicBezTo>
                <a:cubicBezTo>
                  <a:pt x="26116" y="61"/>
                  <a:pt x="24963" y="287"/>
                  <a:pt x="23810" y="287"/>
                </a:cubicBezTo>
                <a:cubicBezTo>
                  <a:pt x="22657" y="387"/>
                  <a:pt x="21504" y="387"/>
                  <a:pt x="20251" y="387"/>
                </a:cubicBezTo>
                <a:cubicBezTo>
                  <a:pt x="18998" y="387"/>
                  <a:pt x="17645" y="487"/>
                  <a:pt x="16391" y="487"/>
                </a:cubicBezTo>
                <a:lnTo>
                  <a:pt x="11705" y="487"/>
                </a:lnTo>
                <a:cubicBezTo>
                  <a:pt x="10786" y="487"/>
                  <a:pt x="9878" y="532"/>
                  <a:pt x="9004" y="532"/>
                </a:cubicBezTo>
                <a:cubicBezTo>
                  <a:pt x="8566" y="532"/>
                  <a:pt x="8137" y="521"/>
                  <a:pt x="7720" y="487"/>
                </a:cubicBezTo>
                <a:cubicBezTo>
                  <a:pt x="7169" y="449"/>
                  <a:pt x="6619" y="397"/>
                  <a:pt x="6079" y="397"/>
                </a:cubicBezTo>
                <a:cubicBezTo>
                  <a:pt x="5194" y="397"/>
                  <a:pt x="4338" y="538"/>
                  <a:pt x="3559" y="1114"/>
                </a:cubicBezTo>
                <a:cubicBezTo>
                  <a:pt x="2807" y="1640"/>
                  <a:pt x="1780" y="1841"/>
                  <a:pt x="1454" y="2793"/>
                </a:cubicBezTo>
                <a:cubicBezTo>
                  <a:pt x="1254" y="3620"/>
                  <a:pt x="827" y="4347"/>
                  <a:pt x="627" y="5299"/>
                </a:cubicBezTo>
                <a:cubicBezTo>
                  <a:pt x="426" y="6552"/>
                  <a:pt x="426" y="7705"/>
                  <a:pt x="301" y="8958"/>
                </a:cubicBezTo>
                <a:cubicBezTo>
                  <a:pt x="301" y="9159"/>
                  <a:pt x="527" y="9460"/>
                  <a:pt x="426" y="9585"/>
                </a:cubicBezTo>
                <a:cubicBezTo>
                  <a:pt x="101" y="10312"/>
                  <a:pt x="301" y="11039"/>
                  <a:pt x="101" y="11765"/>
                </a:cubicBezTo>
                <a:cubicBezTo>
                  <a:pt x="0" y="12492"/>
                  <a:pt x="101" y="13344"/>
                  <a:pt x="101" y="14172"/>
                </a:cubicBezTo>
                <a:cubicBezTo>
                  <a:pt x="201" y="15099"/>
                  <a:pt x="301" y="16151"/>
                  <a:pt x="301" y="17104"/>
                </a:cubicBezTo>
                <a:cubicBezTo>
                  <a:pt x="301" y="17931"/>
                  <a:pt x="627" y="18758"/>
                  <a:pt x="426" y="19485"/>
                </a:cubicBezTo>
                <a:cubicBezTo>
                  <a:pt x="201" y="20437"/>
                  <a:pt x="527" y="21365"/>
                  <a:pt x="426" y="22317"/>
                </a:cubicBezTo>
                <a:cubicBezTo>
                  <a:pt x="426" y="23044"/>
                  <a:pt x="101" y="23771"/>
                  <a:pt x="426" y="24497"/>
                </a:cubicBezTo>
                <a:cubicBezTo>
                  <a:pt x="527" y="24923"/>
                  <a:pt x="301" y="25550"/>
                  <a:pt x="426" y="25876"/>
                </a:cubicBezTo>
                <a:cubicBezTo>
                  <a:pt x="727" y="26703"/>
                  <a:pt x="527" y="27430"/>
                  <a:pt x="727" y="28257"/>
                </a:cubicBezTo>
                <a:cubicBezTo>
                  <a:pt x="928" y="29936"/>
                  <a:pt x="1880" y="31189"/>
                  <a:pt x="3033" y="32242"/>
                </a:cubicBezTo>
                <a:cubicBezTo>
                  <a:pt x="4587" y="33595"/>
                  <a:pt x="6467" y="33595"/>
                  <a:pt x="8346" y="33695"/>
                </a:cubicBezTo>
                <a:cubicBezTo>
                  <a:pt x="9336" y="33746"/>
                  <a:pt x="10358" y="33771"/>
                  <a:pt x="11391" y="33771"/>
                </a:cubicBezTo>
                <a:cubicBezTo>
                  <a:pt x="12425" y="33771"/>
                  <a:pt x="13472" y="33746"/>
                  <a:pt x="14512" y="33695"/>
                </a:cubicBezTo>
                <a:cubicBezTo>
                  <a:pt x="16078" y="33595"/>
                  <a:pt x="17670" y="33595"/>
                  <a:pt x="19274" y="33595"/>
                </a:cubicBezTo>
                <a:cubicBezTo>
                  <a:pt x="20878" y="33595"/>
                  <a:pt x="22494" y="33595"/>
                  <a:pt x="24111" y="33495"/>
                </a:cubicBezTo>
                <a:cubicBezTo>
                  <a:pt x="25991" y="33395"/>
                  <a:pt x="27770" y="33395"/>
                  <a:pt x="29650" y="33169"/>
                </a:cubicBezTo>
                <a:cubicBezTo>
                  <a:pt x="33835" y="32643"/>
                  <a:pt x="35088" y="30262"/>
                  <a:pt x="35514" y="27004"/>
                </a:cubicBezTo>
                <a:cubicBezTo>
                  <a:pt x="35815" y="24497"/>
                  <a:pt x="35389" y="22116"/>
                  <a:pt x="35289" y="19610"/>
                </a:cubicBezTo>
                <a:cubicBezTo>
                  <a:pt x="35088" y="16477"/>
                  <a:pt x="35189" y="13445"/>
                  <a:pt x="35289" y="10312"/>
                </a:cubicBezTo>
                <a:lnTo>
                  <a:pt x="35289" y="4046"/>
                </a:lnTo>
                <a:cubicBezTo>
                  <a:pt x="35389" y="2567"/>
                  <a:pt x="34036" y="587"/>
                  <a:pt x="32256" y="186"/>
                </a:cubicBezTo>
                <a:cubicBezTo>
                  <a:pt x="31515" y="40"/>
                  <a:pt x="30768" y="0"/>
                  <a:pt x="30010" y="0"/>
                </a:cubicBezTo>
                <a:close/>
              </a:path>
            </a:pathLst>
          </a:custGeom>
          <a:solidFill>
            <a:srgbClr val="222F3F"/>
          </a:solidFill>
          <a:ln>
            <a:noFill/>
          </a:ln>
        </p:spPr>
        <p:txBody>
          <a:bodyPr spcFirstLastPara="1" wrap="square" lIns="68569" tIns="68569" rIns="68569" bIns="68569" anchor="ctr" anchorCtr="0">
            <a:noAutofit/>
          </a:bodyPr>
          <a:lstStyle/>
          <a:p>
            <a:endParaRPr sz="1050"/>
          </a:p>
        </p:txBody>
      </p:sp>
      <p:sp>
        <p:nvSpPr>
          <p:cNvPr id="130" name="Google Shape;339;p20">
            <a:extLst>
              <a:ext uri="{FF2B5EF4-FFF2-40B4-BE49-F238E27FC236}">
                <a16:creationId xmlns:a16="http://schemas.microsoft.com/office/drawing/2014/main" xmlns="" id="{B4912C67-F881-3168-8B51-8246173BC460}"/>
              </a:ext>
            </a:extLst>
          </p:cNvPr>
          <p:cNvSpPr txBox="1"/>
          <p:nvPr/>
        </p:nvSpPr>
        <p:spPr>
          <a:xfrm>
            <a:off x="2608540" y="1286561"/>
            <a:ext cx="1686323" cy="869682"/>
          </a:xfrm>
          <a:prstGeom prst="rect">
            <a:avLst/>
          </a:prstGeom>
          <a:noFill/>
          <a:ln>
            <a:noFill/>
          </a:ln>
        </p:spPr>
        <p:txBody>
          <a:bodyPr spcFirstLastPara="1" wrap="square" lIns="68569" tIns="68569" rIns="68569" bIns="68569" anchor="ctr" anchorCtr="0">
            <a:noAutofit/>
          </a:bodyPr>
          <a:lstStyle/>
          <a:p>
            <a:pPr algn="ctr">
              <a:buClr>
                <a:schemeClr val="dk1"/>
              </a:buClr>
              <a:buSzPts val="1100"/>
            </a:pPr>
            <a:r>
              <a:rPr lang="en-US" altLang="zh-CN" sz="1050" dirty="0">
                <a:solidFill>
                  <a:schemeClr val="dk1"/>
                </a:solidFill>
                <a:ea typeface="Fira Sans"/>
                <a:cs typeface="Fira Sans"/>
                <a:sym typeface="Fira Sans"/>
              </a:rPr>
              <a:t>Input the email in </a:t>
            </a:r>
            <a:r>
              <a:rPr lang="en-US" altLang="zh-CN" sz="1050" b="1" dirty="0">
                <a:solidFill>
                  <a:schemeClr val="dk1"/>
                </a:solidFill>
                <a:ea typeface="Fira Sans"/>
                <a:cs typeface="Fira Sans"/>
                <a:sym typeface="Fira Sans"/>
              </a:rPr>
              <a:t>invalid format</a:t>
            </a:r>
            <a:r>
              <a:rPr lang="en-US" altLang="zh-CN" sz="1050" dirty="0">
                <a:solidFill>
                  <a:schemeClr val="dk1"/>
                </a:solidFill>
                <a:ea typeface="Fira Sans"/>
                <a:cs typeface="Fira Sans"/>
                <a:sym typeface="Fira Sans"/>
              </a:rPr>
              <a:t>, successfully created an account.</a:t>
            </a:r>
            <a:endParaRPr sz="1050" dirty="0">
              <a:ea typeface="Fira Sans"/>
              <a:cs typeface="Fira Sans"/>
              <a:sym typeface="Fira Sans"/>
            </a:endParaRPr>
          </a:p>
        </p:txBody>
      </p:sp>
      <p:sp>
        <p:nvSpPr>
          <p:cNvPr id="131" name="Google Shape;338;p20">
            <a:extLst>
              <a:ext uri="{FF2B5EF4-FFF2-40B4-BE49-F238E27FC236}">
                <a16:creationId xmlns:a16="http://schemas.microsoft.com/office/drawing/2014/main" xmlns="" id="{614206FD-517C-1D6F-BF78-F0A90EB061DF}"/>
              </a:ext>
            </a:extLst>
          </p:cNvPr>
          <p:cNvSpPr/>
          <p:nvPr/>
        </p:nvSpPr>
        <p:spPr>
          <a:xfrm>
            <a:off x="6965726" y="1120363"/>
            <a:ext cx="1843658" cy="1116107"/>
          </a:xfrm>
          <a:custGeom>
            <a:avLst/>
            <a:gdLst/>
            <a:ahLst/>
            <a:cxnLst/>
            <a:rect l="l" t="t" r="r" b="b"/>
            <a:pathLst>
              <a:path w="35816" h="33771" extrusionOk="0">
                <a:moveTo>
                  <a:pt x="31955" y="1114"/>
                </a:moveTo>
                <a:cubicBezTo>
                  <a:pt x="32582" y="1214"/>
                  <a:pt x="33835" y="2693"/>
                  <a:pt x="34036" y="3319"/>
                </a:cubicBezTo>
                <a:cubicBezTo>
                  <a:pt x="34462" y="5299"/>
                  <a:pt x="34261" y="7279"/>
                  <a:pt x="34362" y="9259"/>
                </a:cubicBezTo>
                <a:cubicBezTo>
                  <a:pt x="34362" y="10086"/>
                  <a:pt x="34261" y="10838"/>
                  <a:pt x="34362" y="11239"/>
                </a:cubicBezTo>
                <a:cubicBezTo>
                  <a:pt x="34362" y="12818"/>
                  <a:pt x="34261" y="14071"/>
                  <a:pt x="34362" y="15324"/>
                </a:cubicBezTo>
                <a:cubicBezTo>
                  <a:pt x="34562" y="17405"/>
                  <a:pt x="34562" y="19485"/>
                  <a:pt x="34662" y="21590"/>
                </a:cubicBezTo>
                <a:cubicBezTo>
                  <a:pt x="34662" y="23470"/>
                  <a:pt x="34763" y="25450"/>
                  <a:pt x="34562" y="27430"/>
                </a:cubicBezTo>
                <a:cubicBezTo>
                  <a:pt x="34462" y="28257"/>
                  <a:pt x="34362" y="29209"/>
                  <a:pt x="33935" y="29936"/>
                </a:cubicBezTo>
                <a:cubicBezTo>
                  <a:pt x="33735" y="30262"/>
                  <a:pt x="33309" y="30462"/>
                  <a:pt x="33108" y="30763"/>
                </a:cubicBezTo>
                <a:cubicBezTo>
                  <a:pt x="32056" y="32142"/>
                  <a:pt x="30502" y="32016"/>
                  <a:pt x="29023" y="32242"/>
                </a:cubicBezTo>
                <a:cubicBezTo>
                  <a:pt x="27770" y="32342"/>
                  <a:pt x="26417" y="32442"/>
                  <a:pt x="25163" y="32442"/>
                </a:cubicBezTo>
                <a:cubicBezTo>
                  <a:pt x="23484" y="32442"/>
                  <a:pt x="21730" y="32543"/>
                  <a:pt x="20051" y="32543"/>
                </a:cubicBezTo>
                <a:cubicBezTo>
                  <a:pt x="19324" y="32543"/>
                  <a:pt x="18591" y="32517"/>
                  <a:pt x="17870" y="32517"/>
                </a:cubicBezTo>
                <a:cubicBezTo>
                  <a:pt x="17150" y="32517"/>
                  <a:pt x="16442" y="32543"/>
                  <a:pt x="15765" y="32643"/>
                </a:cubicBezTo>
                <a:cubicBezTo>
                  <a:pt x="15533" y="32674"/>
                  <a:pt x="15300" y="32684"/>
                  <a:pt x="15067" y="32684"/>
                </a:cubicBezTo>
                <a:cubicBezTo>
                  <a:pt x="14718" y="32684"/>
                  <a:pt x="14371" y="32662"/>
                  <a:pt x="14034" y="32662"/>
                </a:cubicBezTo>
                <a:cubicBezTo>
                  <a:pt x="13696" y="32662"/>
                  <a:pt x="13368" y="32684"/>
                  <a:pt x="13058" y="32768"/>
                </a:cubicBezTo>
                <a:cubicBezTo>
                  <a:pt x="12741" y="32835"/>
                  <a:pt x="12437" y="32857"/>
                  <a:pt x="12143" y="32857"/>
                </a:cubicBezTo>
                <a:cubicBezTo>
                  <a:pt x="11554" y="32857"/>
                  <a:pt x="11003" y="32768"/>
                  <a:pt x="10452" y="32768"/>
                </a:cubicBezTo>
                <a:cubicBezTo>
                  <a:pt x="9399" y="32643"/>
                  <a:pt x="8346" y="32768"/>
                  <a:pt x="7193" y="32543"/>
                </a:cubicBezTo>
                <a:cubicBezTo>
                  <a:pt x="6692" y="32342"/>
                  <a:pt x="5940" y="32442"/>
                  <a:pt x="5314" y="32342"/>
                </a:cubicBezTo>
                <a:cubicBezTo>
                  <a:pt x="4687" y="32342"/>
                  <a:pt x="4286" y="31916"/>
                  <a:pt x="3860" y="31615"/>
                </a:cubicBezTo>
                <a:cubicBezTo>
                  <a:pt x="2081" y="30362"/>
                  <a:pt x="1780" y="28382"/>
                  <a:pt x="1680" y="26377"/>
                </a:cubicBezTo>
                <a:cubicBezTo>
                  <a:pt x="1554" y="24923"/>
                  <a:pt x="1554" y="23470"/>
                  <a:pt x="1554" y="21991"/>
                </a:cubicBezTo>
                <a:cubicBezTo>
                  <a:pt x="1680" y="19610"/>
                  <a:pt x="1554" y="17104"/>
                  <a:pt x="1354" y="14698"/>
                </a:cubicBezTo>
                <a:cubicBezTo>
                  <a:pt x="1153" y="12091"/>
                  <a:pt x="1354" y="9359"/>
                  <a:pt x="1454" y="6753"/>
                </a:cubicBezTo>
                <a:cubicBezTo>
                  <a:pt x="1454" y="5700"/>
                  <a:pt x="1680" y="4572"/>
                  <a:pt x="2181" y="3620"/>
                </a:cubicBezTo>
                <a:cubicBezTo>
                  <a:pt x="2607" y="2893"/>
                  <a:pt x="3234" y="2467"/>
                  <a:pt x="3960" y="2166"/>
                </a:cubicBezTo>
                <a:cubicBezTo>
                  <a:pt x="5113" y="1740"/>
                  <a:pt x="6266" y="1440"/>
                  <a:pt x="7419" y="1440"/>
                </a:cubicBezTo>
                <a:cubicBezTo>
                  <a:pt x="8772" y="1440"/>
                  <a:pt x="10026" y="1540"/>
                  <a:pt x="11279" y="1540"/>
                </a:cubicBezTo>
                <a:lnTo>
                  <a:pt x="14838" y="1540"/>
                </a:lnTo>
                <a:cubicBezTo>
                  <a:pt x="16291" y="1440"/>
                  <a:pt x="17845" y="1440"/>
                  <a:pt x="19424" y="1440"/>
                </a:cubicBezTo>
                <a:cubicBezTo>
                  <a:pt x="20176" y="1350"/>
                  <a:pt x="20864" y="1273"/>
                  <a:pt x="21579" y="1273"/>
                </a:cubicBezTo>
                <a:cubicBezTo>
                  <a:pt x="21865" y="1273"/>
                  <a:pt x="22156" y="1286"/>
                  <a:pt x="22457" y="1314"/>
                </a:cubicBezTo>
                <a:cubicBezTo>
                  <a:pt x="22992" y="1368"/>
                  <a:pt x="23527" y="1398"/>
                  <a:pt x="24070" y="1398"/>
                </a:cubicBezTo>
                <a:cubicBezTo>
                  <a:pt x="24798" y="1398"/>
                  <a:pt x="25541" y="1343"/>
                  <a:pt x="26316" y="1214"/>
                </a:cubicBezTo>
                <a:cubicBezTo>
                  <a:pt x="27369" y="1114"/>
                  <a:pt x="28397" y="1114"/>
                  <a:pt x="29549" y="1114"/>
                </a:cubicBezTo>
                <a:close/>
                <a:moveTo>
                  <a:pt x="30010" y="0"/>
                </a:moveTo>
                <a:cubicBezTo>
                  <a:pt x="29076" y="0"/>
                  <a:pt x="28125" y="61"/>
                  <a:pt x="27143" y="61"/>
                </a:cubicBezTo>
                <a:cubicBezTo>
                  <a:pt x="26116" y="61"/>
                  <a:pt x="24963" y="287"/>
                  <a:pt x="23810" y="287"/>
                </a:cubicBezTo>
                <a:cubicBezTo>
                  <a:pt x="22657" y="387"/>
                  <a:pt x="21504" y="387"/>
                  <a:pt x="20251" y="387"/>
                </a:cubicBezTo>
                <a:cubicBezTo>
                  <a:pt x="18998" y="387"/>
                  <a:pt x="17645" y="487"/>
                  <a:pt x="16391" y="487"/>
                </a:cubicBezTo>
                <a:lnTo>
                  <a:pt x="11705" y="487"/>
                </a:lnTo>
                <a:cubicBezTo>
                  <a:pt x="10786" y="487"/>
                  <a:pt x="9878" y="532"/>
                  <a:pt x="9004" y="532"/>
                </a:cubicBezTo>
                <a:cubicBezTo>
                  <a:pt x="8566" y="532"/>
                  <a:pt x="8137" y="521"/>
                  <a:pt x="7720" y="487"/>
                </a:cubicBezTo>
                <a:cubicBezTo>
                  <a:pt x="7169" y="449"/>
                  <a:pt x="6619" y="397"/>
                  <a:pt x="6079" y="397"/>
                </a:cubicBezTo>
                <a:cubicBezTo>
                  <a:pt x="5194" y="397"/>
                  <a:pt x="4338" y="538"/>
                  <a:pt x="3559" y="1114"/>
                </a:cubicBezTo>
                <a:cubicBezTo>
                  <a:pt x="2807" y="1640"/>
                  <a:pt x="1780" y="1841"/>
                  <a:pt x="1454" y="2793"/>
                </a:cubicBezTo>
                <a:cubicBezTo>
                  <a:pt x="1254" y="3620"/>
                  <a:pt x="827" y="4347"/>
                  <a:pt x="627" y="5299"/>
                </a:cubicBezTo>
                <a:cubicBezTo>
                  <a:pt x="426" y="6552"/>
                  <a:pt x="426" y="7705"/>
                  <a:pt x="301" y="8958"/>
                </a:cubicBezTo>
                <a:cubicBezTo>
                  <a:pt x="301" y="9159"/>
                  <a:pt x="527" y="9460"/>
                  <a:pt x="426" y="9585"/>
                </a:cubicBezTo>
                <a:cubicBezTo>
                  <a:pt x="101" y="10312"/>
                  <a:pt x="301" y="11039"/>
                  <a:pt x="101" y="11765"/>
                </a:cubicBezTo>
                <a:cubicBezTo>
                  <a:pt x="0" y="12492"/>
                  <a:pt x="101" y="13344"/>
                  <a:pt x="101" y="14172"/>
                </a:cubicBezTo>
                <a:cubicBezTo>
                  <a:pt x="201" y="15099"/>
                  <a:pt x="301" y="16151"/>
                  <a:pt x="301" y="17104"/>
                </a:cubicBezTo>
                <a:cubicBezTo>
                  <a:pt x="301" y="17931"/>
                  <a:pt x="627" y="18758"/>
                  <a:pt x="426" y="19485"/>
                </a:cubicBezTo>
                <a:cubicBezTo>
                  <a:pt x="201" y="20437"/>
                  <a:pt x="527" y="21365"/>
                  <a:pt x="426" y="22317"/>
                </a:cubicBezTo>
                <a:cubicBezTo>
                  <a:pt x="426" y="23044"/>
                  <a:pt x="101" y="23771"/>
                  <a:pt x="426" y="24497"/>
                </a:cubicBezTo>
                <a:cubicBezTo>
                  <a:pt x="527" y="24923"/>
                  <a:pt x="301" y="25550"/>
                  <a:pt x="426" y="25876"/>
                </a:cubicBezTo>
                <a:cubicBezTo>
                  <a:pt x="727" y="26703"/>
                  <a:pt x="527" y="27430"/>
                  <a:pt x="727" y="28257"/>
                </a:cubicBezTo>
                <a:cubicBezTo>
                  <a:pt x="928" y="29936"/>
                  <a:pt x="1880" y="31189"/>
                  <a:pt x="3033" y="32242"/>
                </a:cubicBezTo>
                <a:cubicBezTo>
                  <a:pt x="4587" y="33595"/>
                  <a:pt x="6467" y="33595"/>
                  <a:pt x="8346" y="33695"/>
                </a:cubicBezTo>
                <a:cubicBezTo>
                  <a:pt x="9336" y="33746"/>
                  <a:pt x="10358" y="33771"/>
                  <a:pt x="11391" y="33771"/>
                </a:cubicBezTo>
                <a:cubicBezTo>
                  <a:pt x="12425" y="33771"/>
                  <a:pt x="13472" y="33746"/>
                  <a:pt x="14512" y="33695"/>
                </a:cubicBezTo>
                <a:cubicBezTo>
                  <a:pt x="16078" y="33595"/>
                  <a:pt x="17670" y="33595"/>
                  <a:pt x="19274" y="33595"/>
                </a:cubicBezTo>
                <a:cubicBezTo>
                  <a:pt x="20878" y="33595"/>
                  <a:pt x="22494" y="33595"/>
                  <a:pt x="24111" y="33495"/>
                </a:cubicBezTo>
                <a:cubicBezTo>
                  <a:pt x="25991" y="33395"/>
                  <a:pt x="27770" y="33395"/>
                  <a:pt x="29650" y="33169"/>
                </a:cubicBezTo>
                <a:cubicBezTo>
                  <a:pt x="33835" y="32643"/>
                  <a:pt x="35088" y="30262"/>
                  <a:pt x="35514" y="27004"/>
                </a:cubicBezTo>
                <a:cubicBezTo>
                  <a:pt x="35815" y="24497"/>
                  <a:pt x="35389" y="22116"/>
                  <a:pt x="35289" y="19610"/>
                </a:cubicBezTo>
                <a:cubicBezTo>
                  <a:pt x="35088" y="16477"/>
                  <a:pt x="35189" y="13445"/>
                  <a:pt x="35289" y="10312"/>
                </a:cubicBezTo>
                <a:lnTo>
                  <a:pt x="35289" y="4046"/>
                </a:lnTo>
                <a:cubicBezTo>
                  <a:pt x="35389" y="2567"/>
                  <a:pt x="34036" y="587"/>
                  <a:pt x="32256" y="186"/>
                </a:cubicBezTo>
                <a:cubicBezTo>
                  <a:pt x="31515" y="40"/>
                  <a:pt x="30768" y="0"/>
                  <a:pt x="30010" y="0"/>
                </a:cubicBezTo>
                <a:close/>
              </a:path>
            </a:pathLst>
          </a:custGeom>
          <a:solidFill>
            <a:srgbClr val="222F3F"/>
          </a:solidFill>
          <a:ln>
            <a:noFill/>
          </a:ln>
        </p:spPr>
        <p:txBody>
          <a:bodyPr spcFirstLastPara="1" wrap="square" lIns="68569" tIns="68569" rIns="68569" bIns="68569" anchor="ctr" anchorCtr="0">
            <a:noAutofit/>
          </a:bodyPr>
          <a:lstStyle/>
          <a:p>
            <a:endParaRPr sz="1050"/>
          </a:p>
        </p:txBody>
      </p:sp>
      <p:sp>
        <p:nvSpPr>
          <p:cNvPr id="132" name="Google Shape;339;p20">
            <a:extLst>
              <a:ext uri="{FF2B5EF4-FFF2-40B4-BE49-F238E27FC236}">
                <a16:creationId xmlns:a16="http://schemas.microsoft.com/office/drawing/2014/main" xmlns="" id="{47217EB4-D9AE-3121-47E7-A38EDD525848}"/>
              </a:ext>
            </a:extLst>
          </p:cNvPr>
          <p:cNvSpPr txBox="1"/>
          <p:nvPr/>
        </p:nvSpPr>
        <p:spPr>
          <a:xfrm>
            <a:off x="7040925" y="1242340"/>
            <a:ext cx="1686323" cy="869682"/>
          </a:xfrm>
          <a:prstGeom prst="rect">
            <a:avLst/>
          </a:prstGeom>
          <a:noFill/>
          <a:ln>
            <a:noFill/>
          </a:ln>
        </p:spPr>
        <p:txBody>
          <a:bodyPr spcFirstLastPara="1" wrap="square" lIns="68569" tIns="68569" rIns="68569" bIns="68569" anchor="ctr" anchorCtr="0">
            <a:noAutofit/>
          </a:bodyPr>
          <a:lstStyle/>
          <a:p>
            <a:pPr algn="ctr">
              <a:buClr>
                <a:schemeClr val="dk1"/>
              </a:buClr>
              <a:buSzPts val="1100"/>
            </a:pPr>
            <a:r>
              <a:rPr lang="en-NZ" altLang="zh-CN" sz="1050" dirty="0">
                <a:solidFill>
                  <a:schemeClr val="dk1"/>
                </a:solidFill>
                <a:ea typeface="Fira Sans"/>
                <a:cs typeface="Fira Sans"/>
                <a:sym typeface="Fira Sans"/>
              </a:rPr>
              <a:t>When error message shows, user can</a:t>
            </a:r>
            <a:r>
              <a:rPr lang="en-NZ" altLang="zh-CN" sz="1050" b="1" dirty="0">
                <a:solidFill>
                  <a:schemeClr val="dk1"/>
                </a:solidFill>
                <a:ea typeface="Fira Sans"/>
                <a:cs typeface="Fira Sans"/>
                <a:sym typeface="Fira Sans"/>
              </a:rPr>
              <a:t> </a:t>
            </a:r>
            <a:r>
              <a:rPr lang="en-NZ" altLang="zh-CN" sz="1050" dirty="0">
                <a:solidFill>
                  <a:schemeClr val="dk1"/>
                </a:solidFill>
                <a:ea typeface="Fira Sans"/>
                <a:cs typeface="Fira Sans"/>
                <a:sym typeface="Fira Sans"/>
              </a:rPr>
              <a:t>still fill in the create account form.</a:t>
            </a:r>
            <a:endParaRPr sz="1050" dirty="0">
              <a:ea typeface="Fira Sans"/>
              <a:cs typeface="Fira Sans"/>
              <a:sym typeface="Fira Sans"/>
            </a:endParaRPr>
          </a:p>
        </p:txBody>
      </p:sp>
      <p:sp>
        <p:nvSpPr>
          <p:cNvPr id="133" name="Google Shape;338;p20">
            <a:extLst>
              <a:ext uri="{FF2B5EF4-FFF2-40B4-BE49-F238E27FC236}">
                <a16:creationId xmlns:a16="http://schemas.microsoft.com/office/drawing/2014/main" xmlns="" id="{5C4D6438-98DD-2522-3134-0126B1026209}"/>
              </a:ext>
            </a:extLst>
          </p:cNvPr>
          <p:cNvSpPr/>
          <p:nvPr/>
        </p:nvSpPr>
        <p:spPr>
          <a:xfrm>
            <a:off x="5019541" y="2947427"/>
            <a:ext cx="1843658" cy="1116107"/>
          </a:xfrm>
          <a:custGeom>
            <a:avLst/>
            <a:gdLst/>
            <a:ahLst/>
            <a:cxnLst/>
            <a:rect l="l" t="t" r="r" b="b"/>
            <a:pathLst>
              <a:path w="35816" h="33771" extrusionOk="0">
                <a:moveTo>
                  <a:pt x="31955" y="1114"/>
                </a:moveTo>
                <a:cubicBezTo>
                  <a:pt x="32582" y="1214"/>
                  <a:pt x="33835" y="2693"/>
                  <a:pt x="34036" y="3319"/>
                </a:cubicBezTo>
                <a:cubicBezTo>
                  <a:pt x="34462" y="5299"/>
                  <a:pt x="34261" y="7279"/>
                  <a:pt x="34362" y="9259"/>
                </a:cubicBezTo>
                <a:cubicBezTo>
                  <a:pt x="34362" y="10086"/>
                  <a:pt x="34261" y="10838"/>
                  <a:pt x="34362" y="11239"/>
                </a:cubicBezTo>
                <a:cubicBezTo>
                  <a:pt x="34362" y="12818"/>
                  <a:pt x="34261" y="14071"/>
                  <a:pt x="34362" y="15324"/>
                </a:cubicBezTo>
                <a:cubicBezTo>
                  <a:pt x="34562" y="17405"/>
                  <a:pt x="34562" y="19485"/>
                  <a:pt x="34662" y="21590"/>
                </a:cubicBezTo>
                <a:cubicBezTo>
                  <a:pt x="34662" y="23470"/>
                  <a:pt x="34763" y="25450"/>
                  <a:pt x="34562" y="27430"/>
                </a:cubicBezTo>
                <a:cubicBezTo>
                  <a:pt x="34462" y="28257"/>
                  <a:pt x="34362" y="29209"/>
                  <a:pt x="33935" y="29936"/>
                </a:cubicBezTo>
                <a:cubicBezTo>
                  <a:pt x="33735" y="30262"/>
                  <a:pt x="33309" y="30462"/>
                  <a:pt x="33108" y="30763"/>
                </a:cubicBezTo>
                <a:cubicBezTo>
                  <a:pt x="32056" y="32142"/>
                  <a:pt x="30502" y="32016"/>
                  <a:pt x="29023" y="32242"/>
                </a:cubicBezTo>
                <a:cubicBezTo>
                  <a:pt x="27770" y="32342"/>
                  <a:pt x="26417" y="32442"/>
                  <a:pt x="25163" y="32442"/>
                </a:cubicBezTo>
                <a:cubicBezTo>
                  <a:pt x="23484" y="32442"/>
                  <a:pt x="21730" y="32543"/>
                  <a:pt x="20051" y="32543"/>
                </a:cubicBezTo>
                <a:cubicBezTo>
                  <a:pt x="19324" y="32543"/>
                  <a:pt x="18591" y="32517"/>
                  <a:pt x="17870" y="32517"/>
                </a:cubicBezTo>
                <a:cubicBezTo>
                  <a:pt x="17150" y="32517"/>
                  <a:pt x="16442" y="32543"/>
                  <a:pt x="15765" y="32643"/>
                </a:cubicBezTo>
                <a:cubicBezTo>
                  <a:pt x="15533" y="32674"/>
                  <a:pt x="15300" y="32684"/>
                  <a:pt x="15067" y="32684"/>
                </a:cubicBezTo>
                <a:cubicBezTo>
                  <a:pt x="14718" y="32684"/>
                  <a:pt x="14371" y="32662"/>
                  <a:pt x="14034" y="32662"/>
                </a:cubicBezTo>
                <a:cubicBezTo>
                  <a:pt x="13696" y="32662"/>
                  <a:pt x="13368" y="32684"/>
                  <a:pt x="13058" y="32768"/>
                </a:cubicBezTo>
                <a:cubicBezTo>
                  <a:pt x="12741" y="32835"/>
                  <a:pt x="12437" y="32857"/>
                  <a:pt x="12143" y="32857"/>
                </a:cubicBezTo>
                <a:cubicBezTo>
                  <a:pt x="11554" y="32857"/>
                  <a:pt x="11003" y="32768"/>
                  <a:pt x="10452" y="32768"/>
                </a:cubicBezTo>
                <a:cubicBezTo>
                  <a:pt x="9399" y="32643"/>
                  <a:pt x="8346" y="32768"/>
                  <a:pt x="7193" y="32543"/>
                </a:cubicBezTo>
                <a:cubicBezTo>
                  <a:pt x="6692" y="32342"/>
                  <a:pt x="5940" y="32442"/>
                  <a:pt x="5314" y="32342"/>
                </a:cubicBezTo>
                <a:cubicBezTo>
                  <a:pt x="4687" y="32342"/>
                  <a:pt x="4286" y="31916"/>
                  <a:pt x="3860" y="31615"/>
                </a:cubicBezTo>
                <a:cubicBezTo>
                  <a:pt x="2081" y="30362"/>
                  <a:pt x="1780" y="28382"/>
                  <a:pt x="1680" y="26377"/>
                </a:cubicBezTo>
                <a:cubicBezTo>
                  <a:pt x="1554" y="24923"/>
                  <a:pt x="1554" y="23470"/>
                  <a:pt x="1554" y="21991"/>
                </a:cubicBezTo>
                <a:cubicBezTo>
                  <a:pt x="1680" y="19610"/>
                  <a:pt x="1554" y="17104"/>
                  <a:pt x="1354" y="14698"/>
                </a:cubicBezTo>
                <a:cubicBezTo>
                  <a:pt x="1153" y="12091"/>
                  <a:pt x="1354" y="9359"/>
                  <a:pt x="1454" y="6753"/>
                </a:cubicBezTo>
                <a:cubicBezTo>
                  <a:pt x="1454" y="5700"/>
                  <a:pt x="1680" y="4572"/>
                  <a:pt x="2181" y="3620"/>
                </a:cubicBezTo>
                <a:cubicBezTo>
                  <a:pt x="2607" y="2893"/>
                  <a:pt x="3234" y="2467"/>
                  <a:pt x="3960" y="2166"/>
                </a:cubicBezTo>
                <a:cubicBezTo>
                  <a:pt x="5113" y="1740"/>
                  <a:pt x="6266" y="1440"/>
                  <a:pt x="7419" y="1440"/>
                </a:cubicBezTo>
                <a:cubicBezTo>
                  <a:pt x="8772" y="1440"/>
                  <a:pt x="10026" y="1540"/>
                  <a:pt x="11279" y="1540"/>
                </a:cubicBezTo>
                <a:lnTo>
                  <a:pt x="14838" y="1540"/>
                </a:lnTo>
                <a:cubicBezTo>
                  <a:pt x="16291" y="1440"/>
                  <a:pt x="17845" y="1440"/>
                  <a:pt x="19424" y="1440"/>
                </a:cubicBezTo>
                <a:cubicBezTo>
                  <a:pt x="20176" y="1350"/>
                  <a:pt x="20864" y="1273"/>
                  <a:pt x="21579" y="1273"/>
                </a:cubicBezTo>
                <a:cubicBezTo>
                  <a:pt x="21865" y="1273"/>
                  <a:pt x="22156" y="1286"/>
                  <a:pt x="22457" y="1314"/>
                </a:cubicBezTo>
                <a:cubicBezTo>
                  <a:pt x="22992" y="1368"/>
                  <a:pt x="23527" y="1398"/>
                  <a:pt x="24070" y="1398"/>
                </a:cubicBezTo>
                <a:cubicBezTo>
                  <a:pt x="24798" y="1398"/>
                  <a:pt x="25541" y="1343"/>
                  <a:pt x="26316" y="1214"/>
                </a:cubicBezTo>
                <a:cubicBezTo>
                  <a:pt x="27369" y="1114"/>
                  <a:pt x="28397" y="1114"/>
                  <a:pt x="29549" y="1114"/>
                </a:cubicBezTo>
                <a:close/>
                <a:moveTo>
                  <a:pt x="30010" y="0"/>
                </a:moveTo>
                <a:cubicBezTo>
                  <a:pt x="29076" y="0"/>
                  <a:pt x="28125" y="61"/>
                  <a:pt x="27143" y="61"/>
                </a:cubicBezTo>
                <a:cubicBezTo>
                  <a:pt x="26116" y="61"/>
                  <a:pt x="24963" y="287"/>
                  <a:pt x="23810" y="287"/>
                </a:cubicBezTo>
                <a:cubicBezTo>
                  <a:pt x="22657" y="387"/>
                  <a:pt x="21504" y="387"/>
                  <a:pt x="20251" y="387"/>
                </a:cubicBezTo>
                <a:cubicBezTo>
                  <a:pt x="18998" y="387"/>
                  <a:pt x="17645" y="487"/>
                  <a:pt x="16391" y="487"/>
                </a:cubicBezTo>
                <a:lnTo>
                  <a:pt x="11705" y="487"/>
                </a:lnTo>
                <a:cubicBezTo>
                  <a:pt x="10786" y="487"/>
                  <a:pt x="9878" y="532"/>
                  <a:pt x="9004" y="532"/>
                </a:cubicBezTo>
                <a:cubicBezTo>
                  <a:pt x="8566" y="532"/>
                  <a:pt x="8137" y="521"/>
                  <a:pt x="7720" y="487"/>
                </a:cubicBezTo>
                <a:cubicBezTo>
                  <a:pt x="7169" y="449"/>
                  <a:pt x="6619" y="397"/>
                  <a:pt x="6079" y="397"/>
                </a:cubicBezTo>
                <a:cubicBezTo>
                  <a:pt x="5194" y="397"/>
                  <a:pt x="4338" y="538"/>
                  <a:pt x="3559" y="1114"/>
                </a:cubicBezTo>
                <a:cubicBezTo>
                  <a:pt x="2807" y="1640"/>
                  <a:pt x="1780" y="1841"/>
                  <a:pt x="1454" y="2793"/>
                </a:cubicBezTo>
                <a:cubicBezTo>
                  <a:pt x="1254" y="3620"/>
                  <a:pt x="827" y="4347"/>
                  <a:pt x="627" y="5299"/>
                </a:cubicBezTo>
                <a:cubicBezTo>
                  <a:pt x="426" y="6552"/>
                  <a:pt x="426" y="7705"/>
                  <a:pt x="301" y="8958"/>
                </a:cubicBezTo>
                <a:cubicBezTo>
                  <a:pt x="301" y="9159"/>
                  <a:pt x="527" y="9460"/>
                  <a:pt x="426" y="9585"/>
                </a:cubicBezTo>
                <a:cubicBezTo>
                  <a:pt x="101" y="10312"/>
                  <a:pt x="301" y="11039"/>
                  <a:pt x="101" y="11765"/>
                </a:cubicBezTo>
                <a:cubicBezTo>
                  <a:pt x="0" y="12492"/>
                  <a:pt x="101" y="13344"/>
                  <a:pt x="101" y="14172"/>
                </a:cubicBezTo>
                <a:cubicBezTo>
                  <a:pt x="201" y="15099"/>
                  <a:pt x="301" y="16151"/>
                  <a:pt x="301" y="17104"/>
                </a:cubicBezTo>
                <a:cubicBezTo>
                  <a:pt x="301" y="17931"/>
                  <a:pt x="627" y="18758"/>
                  <a:pt x="426" y="19485"/>
                </a:cubicBezTo>
                <a:cubicBezTo>
                  <a:pt x="201" y="20437"/>
                  <a:pt x="527" y="21365"/>
                  <a:pt x="426" y="22317"/>
                </a:cubicBezTo>
                <a:cubicBezTo>
                  <a:pt x="426" y="23044"/>
                  <a:pt x="101" y="23771"/>
                  <a:pt x="426" y="24497"/>
                </a:cubicBezTo>
                <a:cubicBezTo>
                  <a:pt x="527" y="24923"/>
                  <a:pt x="301" y="25550"/>
                  <a:pt x="426" y="25876"/>
                </a:cubicBezTo>
                <a:cubicBezTo>
                  <a:pt x="727" y="26703"/>
                  <a:pt x="527" y="27430"/>
                  <a:pt x="727" y="28257"/>
                </a:cubicBezTo>
                <a:cubicBezTo>
                  <a:pt x="928" y="29936"/>
                  <a:pt x="1880" y="31189"/>
                  <a:pt x="3033" y="32242"/>
                </a:cubicBezTo>
                <a:cubicBezTo>
                  <a:pt x="4587" y="33595"/>
                  <a:pt x="6467" y="33595"/>
                  <a:pt x="8346" y="33695"/>
                </a:cubicBezTo>
                <a:cubicBezTo>
                  <a:pt x="9336" y="33746"/>
                  <a:pt x="10358" y="33771"/>
                  <a:pt x="11391" y="33771"/>
                </a:cubicBezTo>
                <a:cubicBezTo>
                  <a:pt x="12425" y="33771"/>
                  <a:pt x="13472" y="33746"/>
                  <a:pt x="14512" y="33695"/>
                </a:cubicBezTo>
                <a:cubicBezTo>
                  <a:pt x="16078" y="33595"/>
                  <a:pt x="17670" y="33595"/>
                  <a:pt x="19274" y="33595"/>
                </a:cubicBezTo>
                <a:cubicBezTo>
                  <a:pt x="20878" y="33595"/>
                  <a:pt x="22494" y="33595"/>
                  <a:pt x="24111" y="33495"/>
                </a:cubicBezTo>
                <a:cubicBezTo>
                  <a:pt x="25991" y="33395"/>
                  <a:pt x="27770" y="33395"/>
                  <a:pt x="29650" y="33169"/>
                </a:cubicBezTo>
                <a:cubicBezTo>
                  <a:pt x="33835" y="32643"/>
                  <a:pt x="35088" y="30262"/>
                  <a:pt x="35514" y="27004"/>
                </a:cubicBezTo>
                <a:cubicBezTo>
                  <a:pt x="35815" y="24497"/>
                  <a:pt x="35389" y="22116"/>
                  <a:pt x="35289" y="19610"/>
                </a:cubicBezTo>
                <a:cubicBezTo>
                  <a:pt x="35088" y="16477"/>
                  <a:pt x="35189" y="13445"/>
                  <a:pt x="35289" y="10312"/>
                </a:cubicBezTo>
                <a:lnTo>
                  <a:pt x="35289" y="4046"/>
                </a:lnTo>
                <a:cubicBezTo>
                  <a:pt x="35389" y="2567"/>
                  <a:pt x="34036" y="587"/>
                  <a:pt x="32256" y="186"/>
                </a:cubicBezTo>
                <a:cubicBezTo>
                  <a:pt x="31515" y="40"/>
                  <a:pt x="30768" y="0"/>
                  <a:pt x="30010" y="0"/>
                </a:cubicBezTo>
                <a:close/>
              </a:path>
            </a:pathLst>
          </a:custGeom>
          <a:solidFill>
            <a:srgbClr val="222F3F"/>
          </a:solidFill>
          <a:ln>
            <a:noFill/>
          </a:ln>
        </p:spPr>
        <p:txBody>
          <a:bodyPr spcFirstLastPara="1" wrap="square" lIns="68569" tIns="68569" rIns="68569" bIns="68569" anchor="ctr" anchorCtr="0">
            <a:noAutofit/>
          </a:bodyPr>
          <a:lstStyle/>
          <a:p>
            <a:endParaRPr sz="1050"/>
          </a:p>
        </p:txBody>
      </p:sp>
      <p:sp>
        <p:nvSpPr>
          <p:cNvPr id="134" name="Google Shape;339;p20">
            <a:extLst>
              <a:ext uri="{FF2B5EF4-FFF2-40B4-BE49-F238E27FC236}">
                <a16:creationId xmlns:a16="http://schemas.microsoft.com/office/drawing/2014/main" xmlns="" id="{D6BD167A-6531-8916-9BCF-65CD9DB03C46}"/>
              </a:ext>
            </a:extLst>
          </p:cNvPr>
          <p:cNvSpPr txBox="1"/>
          <p:nvPr/>
        </p:nvSpPr>
        <p:spPr>
          <a:xfrm>
            <a:off x="5094740" y="3027842"/>
            <a:ext cx="1686323" cy="869682"/>
          </a:xfrm>
          <a:prstGeom prst="rect">
            <a:avLst/>
          </a:prstGeom>
          <a:noFill/>
          <a:ln>
            <a:noFill/>
          </a:ln>
        </p:spPr>
        <p:txBody>
          <a:bodyPr spcFirstLastPara="1" wrap="square" lIns="68569" tIns="68569" rIns="68569" bIns="68569" anchor="ctr" anchorCtr="0">
            <a:noAutofit/>
          </a:bodyPr>
          <a:lstStyle/>
          <a:p>
            <a:pPr algn="ctr">
              <a:buClr>
                <a:schemeClr val="dk1"/>
              </a:buClr>
              <a:buSzPts val="1100"/>
            </a:pPr>
            <a:r>
              <a:rPr lang="en-US" sz="1050" dirty="0">
                <a:ea typeface="Fira Sans"/>
                <a:cs typeface="Fira Sans"/>
                <a:sym typeface="Fira Sans"/>
              </a:rPr>
              <a:t>Input the </a:t>
            </a:r>
            <a:r>
              <a:rPr lang="en-US" sz="1050" b="1" dirty="0">
                <a:ea typeface="Fira Sans"/>
                <a:cs typeface="Fira Sans"/>
                <a:sym typeface="Fira Sans"/>
              </a:rPr>
              <a:t>wrong household name</a:t>
            </a:r>
            <a:r>
              <a:rPr lang="en-US" sz="1050" dirty="0">
                <a:ea typeface="Fira Sans"/>
                <a:cs typeface="Fira Sans"/>
                <a:sym typeface="Fira Sans"/>
              </a:rPr>
              <a:t>, successfully logged in.</a:t>
            </a:r>
          </a:p>
        </p:txBody>
      </p:sp>
    </p:spTree>
    <p:extLst>
      <p:ext uri="{BB962C8B-B14F-4D97-AF65-F5344CB8AC3E}">
        <p14:creationId xmlns:p14="http://schemas.microsoft.com/office/powerpoint/2010/main" val="34451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p:bldP spid="131" grpId="0" animBg="1"/>
      <p:bldP spid="132" grpId="0"/>
      <p:bldP spid="133" grpId="0" animBg="1"/>
      <p:bldP spid="134"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168422" y="1891970"/>
            <a:ext cx="6807205" cy="923330"/>
          </a:xfrm>
          <a:prstGeom prst="rect">
            <a:avLst/>
          </a:prstGeom>
          <a:noFill/>
        </p:spPr>
        <p:txBody>
          <a:bodyPr wrap="square" lIns="91440" tIns="45720" rIns="91440" bIns="45720">
            <a:spAutoFit/>
          </a:bodyPr>
          <a:lstStyle/>
          <a:p>
            <a:pPr algn="ct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Thank</a:t>
            </a:r>
            <a:r>
              <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 </a:t>
            </a: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You</a:t>
            </a:r>
          </a:p>
        </p:txBody>
      </p:sp>
    </p:spTree>
    <p:extLst>
      <p:ext uri="{BB962C8B-B14F-4D97-AF65-F5344CB8AC3E}">
        <p14:creationId xmlns:p14="http://schemas.microsoft.com/office/powerpoint/2010/main" val="969495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p:cNvSpPr/>
          <p:nvPr/>
        </p:nvSpPr>
        <p:spPr>
          <a:xfrm>
            <a:off x="1168422" y="1891970"/>
            <a:ext cx="6807205" cy="923330"/>
          </a:xfrm>
          <a:prstGeom prst="rect">
            <a:avLst/>
          </a:prstGeom>
          <a:noFill/>
        </p:spPr>
        <p:txBody>
          <a:bodyPr wrap="square" lIns="91440" tIns="45720" rIns="91440" bIns="45720">
            <a:spAutoFit/>
          </a:bodyPr>
          <a:lstStyle/>
          <a:p>
            <a:pPr algn="ct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Please</a:t>
            </a:r>
            <a:r>
              <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 </a:t>
            </a: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Ask</a:t>
            </a:r>
            <a:r>
              <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 </a:t>
            </a: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Easy</a:t>
            </a:r>
            <a:r>
              <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 </a:t>
            </a: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ush Script MT" charset="0"/>
                <a:ea typeface="Brush Script MT" charset="0"/>
                <a:cs typeface="Brush Script MT" charset="0"/>
              </a:rPr>
              <a:t>Questions</a:t>
            </a:r>
          </a:p>
        </p:txBody>
      </p:sp>
    </p:spTree>
    <p:extLst>
      <p:ext uri="{BB962C8B-B14F-4D97-AF65-F5344CB8AC3E}">
        <p14:creationId xmlns:p14="http://schemas.microsoft.com/office/powerpoint/2010/main" val="1595412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title"/>
          </p:nvPr>
        </p:nvSpPr>
        <p:spPr>
          <a:xfrm>
            <a:off x="1994645" y="256411"/>
            <a:ext cx="5062288"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 dirty="0">
                <a:latin typeface="Arial" panose="020B0604020202020204" pitchFamily="34" charset="0"/>
                <a:cs typeface="Arial" panose="020B0604020202020204" pitchFamily="34" charset="0"/>
              </a:rPr>
              <a:t>Type of </a:t>
            </a:r>
            <a:r>
              <a:rPr lang="en-US" altLang="zh-CN" dirty="0">
                <a:latin typeface="Arial" panose="020B0604020202020204" pitchFamily="34" charset="0"/>
                <a:cs typeface="Arial" panose="020B0604020202020204" pitchFamily="34" charset="0"/>
              </a:rPr>
              <a:t>Development</a:t>
            </a:r>
            <a:r>
              <a:rPr lang="zh-CN" altLang="en-US" dirty="0">
                <a:latin typeface="Arial" panose="020B0604020202020204" pitchFamily="34" charset="0"/>
                <a:cs typeface="Arial" panose="020B0604020202020204" pitchFamily="34" charset="0"/>
              </a:rPr>
              <a:t> </a:t>
            </a:r>
            <a:r>
              <a:rPr lang="en" dirty="0">
                <a:latin typeface="Arial" panose="020B0604020202020204" pitchFamily="34" charset="0"/>
                <a:cs typeface="Arial" panose="020B0604020202020204" pitchFamily="34" charset="0"/>
              </a:rPr>
              <a:t>Process</a:t>
            </a:r>
            <a:endParaRPr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xmlns="" id="{CA822E57-737A-D7DA-F8EE-204B3F9066AC}"/>
              </a:ext>
            </a:extLst>
          </p:cNvPr>
          <p:cNvSpPr txBox="1"/>
          <p:nvPr/>
        </p:nvSpPr>
        <p:spPr>
          <a:xfrm>
            <a:off x="724429" y="3309294"/>
            <a:ext cx="7364392" cy="1538883"/>
          </a:xfrm>
          <a:prstGeom prst="rect">
            <a:avLst/>
          </a:prstGeom>
          <a:noFill/>
        </p:spPr>
        <p:txBody>
          <a:bodyPr wrap="square" rtlCol="0">
            <a:spAutoFit/>
          </a:bodyPr>
          <a:lstStyle/>
          <a:p>
            <a:pPr algn="ctr"/>
            <a:r>
              <a:rPr lang="en-AU" sz="2000" b="1" dirty="0"/>
              <a:t>Agile!</a:t>
            </a:r>
          </a:p>
          <a:p>
            <a:pPr algn="ctr"/>
            <a:endParaRPr lang="en-AU" dirty="0"/>
          </a:p>
          <a:p>
            <a:pPr algn="ctr"/>
            <a:r>
              <a:rPr lang="en-AU" dirty="0"/>
              <a:t>Why?</a:t>
            </a:r>
          </a:p>
          <a:p>
            <a:pPr algn="ctr"/>
            <a:endParaRPr lang="en-AU" dirty="0"/>
          </a:p>
          <a:p>
            <a:pPr algn="ctr"/>
            <a:r>
              <a:rPr lang="en-AU" sz="1600" b="1" dirty="0"/>
              <a:t>Because it’s a new, user-centric product</a:t>
            </a:r>
            <a:r>
              <a:rPr lang="en-US" altLang="zh-CN" sz="1600" b="1" dirty="0"/>
              <a:t>,</a:t>
            </a:r>
          </a:p>
          <a:p>
            <a:pPr algn="ctr"/>
            <a:r>
              <a:rPr lang="en-AU" sz="1600" b="1" dirty="0"/>
              <a:t> so iterating on user-feedback is essential!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402" y="855097"/>
            <a:ext cx="2292623" cy="2287178"/>
          </a:xfrm>
          <a:prstGeom prst="rect">
            <a:avLst/>
          </a:prstGeom>
        </p:spPr>
      </p:pic>
      <p:grpSp>
        <p:nvGrpSpPr>
          <p:cNvPr id="5" name="Group 4"/>
          <p:cNvGrpSpPr/>
          <p:nvPr/>
        </p:nvGrpSpPr>
        <p:grpSpPr>
          <a:xfrm>
            <a:off x="-48860" y="0"/>
            <a:ext cx="9192860" cy="5234240"/>
            <a:chOff x="-48860" y="0"/>
            <a:chExt cx="9192860" cy="5234240"/>
          </a:xfrm>
        </p:grpSpPr>
        <p:pic>
          <p:nvPicPr>
            <p:cNvPr id="6" name="Picture 5"/>
            <p:cNvPicPr>
              <a:picLocks noChangeAspect="1"/>
            </p:cNvPicPr>
            <p:nvPr/>
          </p:nvPicPr>
          <p:blipFill rotWithShape="1">
            <a:blip r:embed="rId4">
              <a:alphaModFix amt="50000"/>
              <a:extLst>
                <a:ext uri="{BEBA8EAE-BF5A-486C-A8C5-ECC9F3942E4B}">
                  <a14:imgProps xmlns:a14="http://schemas.microsoft.com/office/drawing/2010/main">
                    <a14:imgLayer r:embed="rId5">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7" name="Picture 6"/>
            <p:cNvPicPr>
              <a:picLocks noChangeAspect="1"/>
            </p:cNvPicPr>
            <p:nvPr/>
          </p:nvPicPr>
          <p:blipFill rotWithShape="1">
            <a:blip r:embed="rId6">
              <a:alphaModFix amt="70000"/>
              <a:extLst>
                <a:ext uri="{BEBA8EAE-BF5A-486C-A8C5-ECC9F3942E4B}">
                  <a14:imgProps xmlns:a14="http://schemas.microsoft.com/office/drawing/2010/main">
                    <a14:imgLayer r:embed="rId7">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48860" y="3694807"/>
              <a:ext cx="1701478" cy="1539433"/>
            </a:xfrm>
            <a:prstGeom prst="rect">
              <a:avLst/>
            </a:prstGeom>
          </p:spPr>
        </p:pic>
      </p:grpSp>
    </p:spTree>
    <p:extLst>
      <p:ext uri="{BB962C8B-B14F-4D97-AF65-F5344CB8AC3E}">
        <p14:creationId xmlns:p14="http://schemas.microsoft.com/office/powerpoint/2010/main" val="34327335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1998481" y="178357"/>
            <a:ext cx="4700761"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 dirty="0">
                <a:latin typeface="Arial" panose="020B0604020202020204" pitchFamily="34" charset="0"/>
                <a:cs typeface="Arial" panose="020B0604020202020204" pitchFamily="34" charset="0"/>
              </a:rPr>
              <a:t>Work Breakdown Summary</a:t>
            </a:r>
            <a:endParaRPr dirty="0">
              <a:latin typeface="Arial" panose="020B0604020202020204" pitchFamily="34" charset="0"/>
              <a:cs typeface="Arial" panose="020B0604020202020204" pitchFamily="34" charset="0"/>
            </a:endParaRPr>
          </a:p>
        </p:txBody>
      </p:sp>
      <p:pic>
        <p:nvPicPr>
          <p:cNvPr id="3" name="Picture 2" descr="A screenshot of a computer screen&#10;&#10;Description automatically generated">
            <a:extLst>
              <a:ext uri="{FF2B5EF4-FFF2-40B4-BE49-F238E27FC236}">
                <a16:creationId xmlns:a16="http://schemas.microsoft.com/office/drawing/2014/main" xmlns="" id="{1D2A4405-300A-AEDD-25FD-603FB9DA22A0}"/>
              </a:ext>
            </a:extLst>
          </p:cNvPr>
          <p:cNvPicPr>
            <a:picLocks noChangeAspect="1"/>
          </p:cNvPicPr>
          <p:nvPr/>
        </p:nvPicPr>
        <p:blipFill>
          <a:blip r:embed="rId3">
            <a:duotone>
              <a:schemeClr val="accent2">
                <a:shade val="45000"/>
                <a:satMod val="135000"/>
              </a:schemeClr>
              <a:prstClr val="white"/>
            </a:duotone>
          </a:blip>
          <a:stretch>
            <a:fillRect/>
          </a:stretch>
        </p:blipFill>
        <p:spPr>
          <a:xfrm>
            <a:off x="549585" y="722376"/>
            <a:ext cx="7329449" cy="4421123"/>
          </a:xfrm>
          <a:prstGeom prst="rect">
            <a:avLst/>
          </a:prstGeom>
        </p:spPr>
      </p:pic>
      <p:grpSp>
        <p:nvGrpSpPr>
          <p:cNvPr id="4" name="Group 3"/>
          <p:cNvGrpSpPr/>
          <p:nvPr/>
        </p:nvGrpSpPr>
        <p:grpSpPr>
          <a:xfrm>
            <a:off x="0" y="-439838"/>
            <a:ext cx="9144000" cy="5583338"/>
            <a:chOff x="0" y="0"/>
            <a:chExt cx="9144000" cy="5143500"/>
          </a:xfrm>
        </p:grpSpPr>
        <p:pic>
          <p:nvPicPr>
            <p:cNvPr id="5" name="Picture 4"/>
            <p:cNvPicPr>
              <a:picLocks noChangeAspect="1"/>
            </p:cNvPicPr>
            <p:nvPr/>
          </p:nvPicPr>
          <p:blipFill rotWithShape="1">
            <a:blip r:embed="rId4">
              <a:alphaModFix amt="50000"/>
              <a:extLst>
                <a:ext uri="{BEBA8EAE-BF5A-486C-A8C5-ECC9F3942E4B}">
                  <a14:imgProps xmlns:a14="http://schemas.microsoft.com/office/drawing/2010/main">
                    <a14:imgLayer r:embed="rId5">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6" name="Picture 5"/>
            <p:cNvPicPr>
              <a:picLocks noChangeAspect="1"/>
            </p:cNvPicPr>
            <p:nvPr/>
          </p:nvPicPr>
          <p:blipFill rotWithShape="1">
            <a:blip r:embed="rId6">
              <a:alphaModFix amt="70000"/>
              <a:extLst>
                <a:ext uri="{BEBA8EAE-BF5A-486C-A8C5-ECC9F3942E4B}">
                  <a14:imgProps xmlns:a14="http://schemas.microsoft.com/office/drawing/2010/main">
                    <a14:imgLayer r:embed="rId7">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0" y="3604067"/>
              <a:ext cx="1701478" cy="1539433"/>
            </a:xfrm>
            <a:prstGeom prst="rect">
              <a:avLst/>
            </a:prstGeom>
          </p:spPr>
        </p:pic>
      </p:grpSp>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title"/>
          </p:nvPr>
        </p:nvSpPr>
        <p:spPr>
          <a:xfrm>
            <a:off x="3647422" y="375484"/>
            <a:ext cx="1849153"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 dirty="0">
                <a:latin typeface="Arial" panose="020B0604020202020204" pitchFamily="34" charset="0"/>
                <a:cs typeface="Arial" panose="020B0604020202020204" pitchFamily="34" charset="0"/>
              </a:rPr>
              <a:t>Timeline</a:t>
            </a:r>
            <a:endParaRPr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61A518F-340E-7467-51A6-F7DCB366A327}"/>
              </a:ext>
            </a:extLst>
          </p:cNvPr>
          <p:cNvSpPr txBox="1"/>
          <p:nvPr/>
        </p:nvSpPr>
        <p:spPr>
          <a:xfrm>
            <a:off x="2559375" y="3988993"/>
            <a:ext cx="4025245" cy="523220"/>
          </a:xfrm>
          <a:prstGeom prst="rect">
            <a:avLst/>
          </a:prstGeom>
          <a:noFill/>
        </p:spPr>
        <p:txBody>
          <a:bodyPr wrap="square" rtlCol="0">
            <a:spAutoFit/>
          </a:bodyPr>
          <a:lstStyle/>
          <a:p>
            <a:r>
              <a:rPr lang="en-AU" dirty="0"/>
              <a:t>In the real-world, it would take 3-6 months of work to build </a:t>
            </a:r>
            <a:r>
              <a:rPr lang="en-AU" dirty="0">
                <a:solidFill>
                  <a:srgbClr val="FF0000"/>
                </a:solidFill>
              </a:rPr>
              <a:t>and release </a:t>
            </a:r>
            <a:r>
              <a:rPr lang="en-AU" dirty="0"/>
              <a:t>the app!</a:t>
            </a:r>
          </a:p>
        </p:txBody>
      </p:sp>
      <p:grpSp>
        <p:nvGrpSpPr>
          <p:cNvPr id="5" name="Group 4"/>
          <p:cNvGrpSpPr/>
          <p:nvPr/>
        </p:nvGrpSpPr>
        <p:grpSpPr>
          <a:xfrm>
            <a:off x="0" y="0"/>
            <a:ext cx="9144000" cy="5143500"/>
            <a:chOff x="0" y="0"/>
            <a:chExt cx="9144000" cy="5143500"/>
          </a:xfrm>
        </p:grpSpPr>
        <p:pic>
          <p:nvPicPr>
            <p:cNvPr id="6" name="Picture 5"/>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23871" b="65537" l="50737" r="81208"/>
                      </a14:imgEffect>
                    </a14:imgLayer>
                  </a14:imgProps>
                </a:ext>
                <a:ext uri="{28A0092B-C50C-407E-A947-70E740481C1C}">
                  <a14:useLocalDpi xmlns:a14="http://schemas.microsoft.com/office/drawing/2010/main" val="0"/>
                </a:ext>
              </a:extLst>
            </a:blip>
            <a:srcRect l="46928" t="18663" r="14983" b="29255"/>
            <a:stretch/>
          </p:blipFill>
          <p:spPr>
            <a:xfrm>
              <a:off x="7421930" y="0"/>
              <a:ext cx="1722070" cy="2493601"/>
            </a:xfrm>
            <a:prstGeom prst="rect">
              <a:avLst/>
            </a:prstGeom>
          </p:spPr>
        </p:pic>
        <p:pic>
          <p:nvPicPr>
            <p:cNvPr id="7" name="Picture 6"/>
            <p:cNvPicPr>
              <a:picLocks noChangeAspect="1"/>
            </p:cNvPicPr>
            <p:nvPr/>
          </p:nvPicPr>
          <p:blipFill rotWithShape="1">
            <a:blip r:embed="rId5">
              <a:alphaModFix amt="70000"/>
              <a:extLst>
                <a:ext uri="{BEBA8EAE-BF5A-486C-A8C5-ECC9F3942E4B}">
                  <a14:imgProps xmlns:a14="http://schemas.microsoft.com/office/drawing/2010/main">
                    <a14:imgLayer r:embed="rId6">
                      <a14:imgEffect>
                        <a14:backgroundRemoval t="56209" b="81932" l="16032" r="46139"/>
                      </a14:imgEffect>
                    </a14:imgLayer>
                  </a14:imgProps>
                </a:ext>
                <a:ext uri="{28A0092B-C50C-407E-A947-70E740481C1C}">
                  <a14:useLocalDpi xmlns:a14="http://schemas.microsoft.com/office/drawing/2010/main" val="0"/>
                </a:ext>
              </a:extLst>
            </a:blip>
            <a:srcRect l="12268" t="52994" r="50098" b="14853"/>
            <a:stretch/>
          </p:blipFill>
          <p:spPr>
            <a:xfrm>
              <a:off x="0" y="3604067"/>
              <a:ext cx="1701478" cy="1539433"/>
            </a:xfrm>
            <a:prstGeom prst="rect">
              <a:avLst/>
            </a:prstGeom>
          </p:spPr>
        </p:pic>
      </p:grpSp>
      <p:graphicFrame>
        <p:nvGraphicFramePr>
          <p:cNvPr id="8" name="Table 7"/>
          <p:cNvGraphicFramePr>
            <a:graphicFrameLocks noGrp="1"/>
          </p:cNvGraphicFramePr>
          <p:nvPr>
            <p:extLst>
              <p:ext uri="{D42A27DB-BD31-4B8C-83A1-F6EECF244321}">
                <p14:modId xmlns:p14="http://schemas.microsoft.com/office/powerpoint/2010/main" val="1046565176"/>
              </p:ext>
            </p:extLst>
          </p:nvPr>
        </p:nvGraphicFramePr>
        <p:xfrm>
          <a:off x="411642" y="1118042"/>
          <a:ext cx="8102603" cy="2762885"/>
        </p:xfrm>
        <a:graphic>
          <a:graphicData uri="http://schemas.openxmlformats.org/drawingml/2006/table">
            <a:tbl>
              <a:tblPr/>
              <a:tblGrid>
                <a:gridCol w="1704307">
                  <a:extLst>
                    <a:ext uri="{9D8B030D-6E8A-4147-A177-3AD203B41FA5}">
                      <a16:colId xmlns:a16="http://schemas.microsoft.com/office/drawing/2014/main" xmlns="" val="20000"/>
                    </a:ext>
                  </a:extLst>
                </a:gridCol>
                <a:gridCol w="799787">
                  <a:extLst>
                    <a:ext uri="{9D8B030D-6E8A-4147-A177-3AD203B41FA5}">
                      <a16:colId xmlns:a16="http://schemas.microsoft.com/office/drawing/2014/main" xmlns="" val="20001"/>
                    </a:ext>
                  </a:extLst>
                </a:gridCol>
                <a:gridCol w="799787">
                  <a:extLst>
                    <a:ext uri="{9D8B030D-6E8A-4147-A177-3AD203B41FA5}">
                      <a16:colId xmlns:a16="http://schemas.microsoft.com/office/drawing/2014/main" xmlns="" val="20002"/>
                    </a:ext>
                  </a:extLst>
                </a:gridCol>
                <a:gridCol w="882356">
                  <a:extLst>
                    <a:ext uri="{9D8B030D-6E8A-4147-A177-3AD203B41FA5}">
                      <a16:colId xmlns:a16="http://schemas.microsoft.com/office/drawing/2014/main" xmlns="" val="20003"/>
                    </a:ext>
                  </a:extLst>
                </a:gridCol>
                <a:gridCol w="717218">
                  <a:extLst>
                    <a:ext uri="{9D8B030D-6E8A-4147-A177-3AD203B41FA5}">
                      <a16:colId xmlns:a16="http://schemas.microsoft.com/office/drawing/2014/main" xmlns="" val="20004"/>
                    </a:ext>
                  </a:extLst>
                </a:gridCol>
                <a:gridCol w="799787">
                  <a:extLst>
                    <a:ext uri="{9D8B030D-6E8A-4147-A177-3AD203B41FA5}">
                      <a16:colId xmlns:a16="http://schemas.microsoft.com/office/drawing/2014/main" xmlns="" val="20005"/>
                    </a:ext>
                  </a:extLst>
                </a:gridCol>
                <a:gridCol w="799787">
                  <a:extLst>
                    <a:ext uri="{9D8B030D-6E8A-4147-A177-3AD203B41FA5}">
                      <a16:colId xmlns:a16="http://schemas.microsoft.com/office/drawing/2014/main" xmlns="" val="20006"/>
                    </a:ext>
                  </a:extLst>
                </a:gridCol>
                <a:gridCol w="874982">
                  <a:extLst>
                    <a:ext uri="{9D8B030D-6E8A-4147-A177-3AD203B41FA5}">
                      <a16:colId xmlns:a16="http://schemas.microsoft.com/office/drawing/2014/main" xmlns="" val="20007"/>
                    </a:ext>
                  </a:extLst>
                </a:gridCol>
                <a:gridCol w="724592">
                  <a:extLst>
                    <a:ext uri="{9D8B030D-6E8A-4147-A177-3AD203B41FA5}">
                      <a16:colId xmlns:a16="http://schemas.microsoft.com/office/drawing/2014/main" xmlns="" val="20008"/>
                    </a:ext>
                  </a:extLst>
                </a:gridCol>
              </a:tblGrid>
              <a:tr h="485775">
                <a:tc>
                  <a:txBody>
                    <a:bodyPr/>
                    <a:lstStyle/>
                    <a:p>
                      <a:pPr algn="l" fontAlgn="ctr"/>
                      <a:endParaRPr lang="en-US" sz="1200" b="0" i="0" u="none" strike="noStrike">
                        <a:solidFill>
                          <a:srgbClr val="FF0000"/>
                        </a:solidFill>
                        <a:effectLst/>
                        <a:latin typeface="Arial" panose="020B0604020202020204" pitchFamily="34" charset="0"/>
                        <a:cs typeface="Arial" panose="020B0604020202020204" pitchFamily="34" charset="0"/>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942E2E"/>
                          </a:solidFill>
                          <a:effectLst/>
                          <a:latin typeface="Arial" panose="020B0604020202020204" pitchFamily="34" charset="0"/>
                          <a:cs typeface="Arial" panose="020B0604020202020204" pitchFamily="34" charset="0"/>
                        </a:rPr>
                        <a:t>Monday </a:t>
                      </a:r>
                      <a:br>
                        <a:rPr lang="en-US" sz="1200" b="1" i="0" u="none" strike="noStrike" dirty="0">
                          <a:solidFill>
                            <a:srgbClr val="942E2E"/>
                          </a:solidFill>
                          <a:effectLst/>
                          <a:latin typeface="Arial" panose="020B0604020202020204" pitchFamily="34" charset="0"/>
                          <a:cs typeface="Arial" panose="020B0604020202020204" pitchFamily="34" charset="0"/>
                        </a:rPr>
                      </a:br>
                      <a:r>
                        <a:rPr lang="en-US" sz="1200" b="1" i="0" u="none" strike="noStrike" dirty="0">
                          <a:solidFill>
                            <a:srgbClr val="942E2E"/>
                          </a:solidFill>
                          <a:effectLst/>
                          <a:latin typeface="Arial" panose="020B0604020202020204" pitchFamily="34" charset="0"/>
                          <a:cs typeface="Arial" panose="020B0604020202020204" pitchFamily="34" charset="0"/>
                        </a:rPr>
                        <a:t>(10.30)</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Tuesday </a:t>
                      </a:r>
                      <a:br>
                        <a:rPr lang="en-US" sz="1200" b="1" i="0" u="none" strike="noStrike">
                          <a:solidFill>
                            <a:srgbClr val="942E2E"/>
                          </a:solidFill>
                          <a:effectLst/>
                          <a:latin typeface="Arial" panose="020B0604020202020204" pitchFamily="34" charset="0"/>
                          <a:cs typeface="Arial" panose="020B0604020202020204" pitchFamily="34" charset="0"/>
                        </a:rPr>
                      </a:br>
                      <a:r>
                        <a:rPr lang="en-US" sz="1200" b="1" i="0" u="none" strike="noStrike">
                          <a:solidFill>
                            <a:srgbClr val="942E2E"/>
                          </a:solidFill>
                          <a:effectLst/>
                          <a:latin typeface="Arial" panose="020B0604020202020204" pitchFamily="34" charset="0"/>
                          <a:cs typeface="Arial" panose="020B0604020202020204" pitchFamily="34" charset="0"/>
                        </a:rPr>
                        <a:t>(10.31)</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Wednesday</a:t>
                      </a:r>
                      <a:br>
                        <a:rPr lang="en-US" sz="1200" b="1" i="0" u="none" strike="noStrike">
                          <a:solidFill>
                            <a:srgbClr val="942E2E"/>
                          </a:solidFill>
                          <a:effectLst/>
                          <a:latin typeface="Arial" panose="020B0604020202020204" pitchFamily="34" charset="0"/>
                          <a:cs typeface="Arial" panose="020B0604020202020204" pitchFamily="34" charset="0"/>
                        </a:rPr>
                      </a:br>
                      <a:r>
                        <a:rPr lang="en-US" sz="1200" b="1" i="0" u="none" strike="noStrike">
                          <a:solidFill>
                            <a:srgbClr val="942E2E"/>
                          </a:solidFill>
                          <a:effectLst/>
                          <a:latin typeface="Arial" panose="020B0604020202020204" pitchFamily="34" charset="0"/>
                          <a:cs typeface="Arial" panose="020B0604020202020204" pitchFamily="34" charset="0"/>
                        </a:rPr>
                        <a:t>(11.01)</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Thursday</a:t>
                      </a:r>
                      <a:br>
                        <a:rPr lang="en-US" sz="1200" b="1" i="0" u="none" strike="noStrike">
                          <a:solidFill>
                            <a:srgbClr val="942E2E"/>
                          </a:solidFill>
                          <a:effectLst/>
                          <a:latin typeface="Arial" panose="020B0604020202020204" pitchFamily="34" charset="0"/>
                          <a:cs typeface="Arial" panose="020B0604020202020204" pitchFamily="34" charset="0"/>
                        </a:rPr>
                      </a:br>
                      <a:r>
                        <a:rPr lang="en-US" sz="1200" b="1" i="0" u="none" strike="noStrike">
                          <a:solidFill>
                            <a:srgbClr val="942E2E"/>
                          </a:solidFill>
                          <a:effectLst/>
                          <a:latin typeface="Arial" panose="020B0604020202020204" pitchFamily="34" charset="0"/>
                          <a:cs typeface="Arial" panose="020B0604020202020204" pitchFamily="34" charset="0"/>
                        </a:rPr>
                        <a:t>(11.02)</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Monday</a:t>
                      </a:r>
                      <a:br>
                        <a:rPr lang="en-US" sz="1200" b="1" i="0" u="none" strike="noStrike">
                          <a:solidFill>
                            <a:srgbClr val="942E2E"/>
                          </a:solidFill>
                          <a:effectLst/>
                          <a:latin typeface="Arial" panose="020B0604020202020204" pitchFamily="34" charset="0"/>
                          <a:cs typeface="Arial" panose="020B0604020202020204" pitchFamily="34" charset="0"/>
                        </a:rPr>
                      </a:br>
                      <a:r>
                        <a:rPr lang="en-US" sz="1200" b="1" i="0" u="none" strike="noStrike">
                          <a:solidFill>
                            <a:srgbClr val="942E2E"/>
                          </a:solidFill>
                          <a:effectLst/>
                          <a:latin typeface="Arial" panose="020B0604020202020204" pitchFamily="34" charset="0"/>
                          <a:cs typeface="Arial" panose="020B0604020202020204" pitchFamily="34" charset="0"/>
                        </a:rPr>
                        <a:t>(11.06)</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Tuesday </a:t>
                      </a:r>
                      <a:br>
                        <a:rPr lang="en-US" sz="1200" b="1" i="0" u="none" strike="noStrike">
                          <a:solidFill>
                            <a:srgbClr val="942E2E"/>
                          </a:solidFill>
                          <a:effectLst/>
                          <a:latin typeface="Arial" panose="020B0604020202020204" pitchFamily="34" charset="0"/>
                          <a:cs typeface="Arial" panose="020B0604020202020204" pitchFamily="34" charset="0"/>
                        </a:rPr>
                      </a:br>
                      <a:r>
                        <a:rPr lang="en-US" sz="1200" b="1" i="0" u="none" strike="noStrike">
                          <a:solidFill>
                            <a:srgbClr val="942E2E"/>
                          </a:solidFill>
                          <a:effectLst/>
                          <a:latin typeface="Arial" panose="020B0604020202020204" pitchFamily="34" charset="0"/>
                          <a:cs typeface="Arial" panose="020B0604020202020204" pitchFamily="34" charset="0"/>
                        </a:rPr>
                        <a:t>(11.07)</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Wednesday</a:t>
                      </a:r>
                      <a:br>
                        <a:rPr lang="en-US" sz="1200" b="1" i="0" u="none" strike="noStrike">
                          <a:solidFill>
                            <a:srgbClr val="942E2E"/>
                          </a:solidFill>
                          <a:effectLst/>
                          <a:latin typeface="Arial" panose="020B0604020202020204" pitchFamily="34" charset="0"/>
                          <a:cs typeface="Arial" panose="020B0604020202020204" pitchFamily="34" charset="0"/>
                        </a:rPr>
                      </a:br>
                      <a:r>
                        <a:rPr lang="en-US" sz="1200" b="1" i="0" u="none" strike="noStrike">
                          <a:solidFill>
                            <a:srgbClr val="942E2E"/>
                          </a:solidFill>
                          <a:effectLst/>
                          <a:latin typeface="Arial" panose="020B0604020202020204" pitchFamily="34" charset="0"/>
                          <a:cs typeface="Arial" panose="020B0604020202020204" pitchFamily="34" charset="0"/>
                        </a:rPr>
                        <a:t>(11.08)</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942E2E"/>
                          </a:solidFill>
                          <a:effectLst/>
                          <a:latin typeface="Arial" panose="020B0604020202020204" pitchFamily="34" charset="0"/>
                          <a:cs typeface="Arial" panose="020B0604020202020204" pitchFamily="34" charset="0"/>
                        </a:rPr>
                        <a:t>Thursday</a:t>
                      </a:r>
                      <a:br>
                        <a:rPr lang="en-US" sz="1200" b="1" i="0" u="none" strike="noStrike" dirty="0">
                          <a:solidFill>
                            <a:srgbClr val="942E2E"/>
                          </a:solidFill>
                          <a:effectLst/>
                          <a:latin typeface="Arial" panose="020B0604020202020204" pitchFamily="34" charset="0"/>
                          <a:cs typeface="Arial" panose="020B0604020202020204" pitchFamily="34" charset="0"/>
                        </a:rPr>
                      </a:br>
                      <a:r>
                        <a:rPr lang="en-US" sz="1200" b="1" i="0" u="none" strike="noStrike" dirty="0">
                          <a:solidFill>
                            <a:srgbClr val="942E2E"/>
                          </a:solidFill>
                          <a:effectLst/>
                          <a:latin typeface="Arial" panose="020B0604020202020204" pitchFamily="34" charset="0"/>
                          <a:cs typeface="Arial" panose="020B0604020202020204" pitchFamily="34" charset="0"/>
                        </a:rPr>
                        <a:t>(11.09)</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85750">
                <a:tc>
                  <a:txBody>
                    <a:bodyPr/>
                    <a:lstStyle/>
                    <a:p>
                      <a:pPr algn="ctr" fontAlgn="ctr"/>
                      <a:r>
                        <a:rPr lang="en-US" sz="1200" b="1" i="0" u="none" strike="noStrike" dirty="0">
                          <a:solidFill>
                            <a:srgbClr val="942E2E"/>
                          </a:solidFill>
                          <a:effectLst/>
                          <a:latin typeface="Arial" panose="020B0604020202020204" pitchFamily="34" charset="0"/>
                          <a:cs typeface="Arial" panose="020B0604020202020204" pitchFamily="34" charset="0"/>
                        </a:rPr>
                        <a:t>Planning</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E36F6F"/>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85750">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Design</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85750">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Implementation</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FF0000"/>
                        </a:solidFill>
                        <a:effectLst/>
                        <a:latin typeface="Arial" panose="020B0604020202020204" pitchFamily="34" charset="0"/>
                        <a:cs typeface="Arial" panose="020B0604020202020204" pitchFamily="34" charset="0"/>
                      </a:endParaRP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85750">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Testing</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85750">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Presentation preparation</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FF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85750">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Presentation Rehearsal</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85750">
                <a:tc>
                  <a:txBody>
                    <a:bodyPr/>
                    <a:lstStyle/>
                    <a:p>
                      <a:pPr algn="ctr" fontAlgn="ctr"/>
                      <a:r>
                        <a:rPr lang="en-US" sz="1200" b="1" i="0" u="none" strike="noStrike">
                          <a:solidFill>
                            <a:srgbClr val="942E2E"/>
                          </a:solidFill>
                          <a:effectLst/>
                          <a:latin typeface="Arial" panose="020B0604020202020204" pitchFamily="34" charset="0"/>
                          <a:cs typeface="Arial" panose="020B0604020202020204" pitchFamily="34" charset="0"/>
                        </a:rPr>
                        <a:t>Presentation</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6F6F"/>
                    </a:solidFill>
                  </a:tcPr>
                </a:tc>
                <a:extLst>
                  <a:ext uri="{0D108BD9-81ED-4DB2-BD59-A6C34878D82A}">
                    <a16:rowId xmlns:a16="http://schemas.microsoft.com/office/drawing/2014/main" xmlns="" val="10007"/>
                  </a:ext>
                </a:extLst>
              </a:tr>
            </a:tbl>
          </a:graphicData>
        </a:graphic>
      </p:graphicFrame>
    </p:spTree>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grpSp>
        <p:nvGrpSpPr>
          <p:cNvPr id="211" name="Google Shape;211;p18"/>
          <p:cNvGrpSpPr/>
          <p:nvPr/>
        </p:nvGrpSpPr>
        <p:grpSpPr>
          <a:xfrm>
            <a:off x="2917024" y="640461"/>
            <a:ext cx="1510438" cy="374502"/>
            <a:chOff x="3608543" y="1303090"/>
            <a:chExt cx="1481693" cy="367375"/>
          </a:xfrm>
        </p:grpSpPr>
        <p:sp>
          <p:nvSpPr>
            <p:cNvPr id="212" name="Google Shape;212;p18"/>
            <p:cNvSpPr/>
            <p:nvPr/>
          </p:nvSpPr>
          <p:spPr>
            <a:xfrm>
              <a:off x="3608543" y="1303090"/>
              <a:ext cx="1481693" cy="350100"/>
            </a:xfrm>
            <a:prstGeom prst="rect">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13" name="Google Shape;213;p18"/>
            <p:cNvSpPr txBox="1"/>
            <p:nvPr/>
          </p:nvSpPr>
          <p:spPr>
            <a:xfrm>
              <a:off x="3697016" y="1315865"/>
              <a:ext cx="1326542" cy="3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NZ" sz="1800" dirty="0">
                  <a:latin typeface="Arial" panose="020B0604020202020204" pitchFamily="34" charset="0"/>
                  <a:ea typeface="Fira Sans Extra Condensed Medium"/>
                  <a:cs typeface="Arial" panose="020B0604020202020204" pitchFamily="34" charset="0"/>
                  <a:sym typeface="Fira Sans Extra Condensed Medium"/>
                </a:rPr>
                <a:t>Probability </a:t>
              </a:r>
              <a:endParaRPr sz="1800" dirty="0">
                <a:solidFill>
                  <a:srgbClr val="000000"/>
                </a:solidFill>
                <a:latin typeface="Arial" panose="020B0604020202020204" pitchFamily="34" charset="0"/>
                <a:ea typeface="Fira Sans Extra Condensed Medium"/>
                <a:cs typeface="Arial" panose="020B0604020202020204" pitchFamily="34" charset="0"/>
                <a:sym typeface="Fira Sans Extra Condensed Medium"/>
              </a:endParaRPr>
            </a:p>
          </p:txBody>
        </p:sp>
      </p:grpSp>
      <p:grpSp>
        <p:nvGrpSpPr>
          <p:cNvPr id="214" name="Google Shape;214;p18"/>
          <p:cNvGrpSpPr/>
          <p:nvPr/>
        </p:nvGrpSpPr>
        <p:grpSpPr>
          <a:xfrm>
            <a:off x="1357603" y="640025"/>
            <a:ext cx="1398641" cy="361500"/>
            <a:chOff x="1276712" y="1235964"/>
            <a:chExt cx="1398641" cy="361500"/>
          </a:xfrm>
        </p:grpSpPr>
        <p:sp>
          <p:nvSpPr>
            <p:cNvPr id="215" name="Google Shape;215;p18"/>
            <p:cNvSpPr/>
            <p:nvPr/>
          </p:nvSpPr>
          <p:spPr>
            <a:xfrm>
              <a:off x="1276712" y="1238104"/>
              <a:ext cx="1398641" cy="357300"/>
            </a:xfrm>
            <a:prstGeom prst="rect">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6" name="Google Shape;216;p18"/>
            <p:cNvSpPr txBox="1"/>
            <p:nvPr/>
          </p:nvSpPr>
          <p:spPr>
            <a:xfrm>
              <a:off x="1403579" y="1235964"/>
              <a:ext cx="1073882"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800" dirty="0">
                  <a:solidFill>
                    <a:srgbClr val="000000"/>
                  </a:solidFill>
                  <a:latin typeface="Arial" panose="020B0604020202020204" pitchFamily="34" charset="0"/>
                  <a:ea typeface="Fira Sans Extra Condensed Medium"/>
                  <a:cs typeface="Arial" panose="020B0604020202020204" pitchFamily="34" charset="0"/>
                  <a:sym typeface="Fira Sans Extra Condensed Medium"/>
                </a:rPr>
                <a:t>Risk</a:t>
              </a:r>
              <a:endParaRPr sz="1800" dirty="0">
                <a:solidFill>
                  <a:srgbClr val="000000"/>
                </a:solidFill>
                <a:latin typeface="Arial" panose="020B0604020202020204" pitchFamily="34" charset="0"/>
                <a:ea typeface="Fira Sans Extra Condensed Medium"/>
                <a:cs typeface="Arial" panose="020B0604020202020204" pitchFamily="34" charset="0"/>
                <a:sym typeface="Fira Sans Extra Condensed Medium"/>
              </a:endParaRPr>
            </a:p>
          </p:txBody>
        </p:sp>
      </p:grpSp>
      <p:grpSp>
        <p:nvGrpSpPr>
          <p:cNvPr id="217" name="Google Shape;217;p18"/>
          <p:cNvGrpSpPr/>
          <p:nvPr/>
        </p:nvGrpSpPr>
        <p:grpSpPr>
          <a:xfrm>
            <a:off x="4585187" y="634308"/>
            <a:ext cx="1656952" cy="378985"/>
            <a:chOff x="4525465" y="1230247"/>
            <a:chExt cx="1635782" cy="378985"/>
          </a:xfrm>
        </p:grpSpPr>
        <p:sp>
          <p:nvSpPr>
            <p:cNvPr id="218" name="Google Shape;218;p18"/>
            <p:cNvSpPr/>
            <p:nvPr/>
          </p:nvSpPr>
          <p:spPr>
            <a:xfrm>
              <a:off x="4525465" y="1230247"/>
              <a:ext cx="1594001" cy="357300"/>
            </a:xfrm>
            <a:prstGeom prst="rect">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19" name="Google Shape;219;p18"/>
            <p:cNvSpPr txBox="1"/>
            <p:nvPr/>
          </p:nvSpPr>
          <p:spPr>
            <a:xfrm>
              <a:off x="4525465" y="1247732"/>
              <a:ext cx="1635782" cy="361500"/>
            </a:xfrm>
            <a:prstGeom prst="rect">
              <a:avLst/>
            </a:prstGeom>
            <a:noFill/>
            <a:ln>
              <a:noFill/>
            </a:ln>
          </p:spPr>
          <p:txBody>
            <a:bodyPr spcFirstLastPara="1" wrap="square" lIns="91425" tIns="91425" rIns="91425" bIns="91425" anchor="ctr" anchorCtr="0">
              <a:noAutofit/>
            </a:bodyPr>
            <a:lstStyle/>
            <a:p>
              <a:pPr algn="ctr"/>
              <a:r>
                <a:rPr lang="en-NZ" sz="1800" dirty="0">
                  <a:latin typeface="Arial" panose="020B0604020202020204" pitchFamily="34" charset="0"/>
                  <a:ea typeface="Fira Sans Extra Condensed Medium"/>
                  <a:cs typeface="Arial" panose="020B0604020202020204" pitchFamily="34" charset="0"/>
                  <a:sym typeface="Fira Sans Extra Condensed Medium"/>
                </a:rPr>
                <a:t>Impact Rating </a:t>
              </a:r>
              <a:endParaRPr sz="1800" dirty="0">
                <a:solidFill>
                  <a:srgbClr val="000000"/>
                </a:solidFill>
                <a:latin typeface="Arial" panose="020B0604020202020204" pitchFamily="34" charset="0"/>
                <a:ea typeface="Fira Sans Extra Condensed Medium"/>
                <a:cs typeface="Arial" panose="020B0604020202020204" pitchFamily="34" charset="0"/>
                <a:sym typeface="Fira Sans Extra Condensed Medium"/>
              </a:endParaRPr>
            </a:p>
          </p:txBody>
        </p:sp>
      </p:grpSp>
      <p:grpSp>
        <p:nvGrpSpPr>
          <p:cNvPr id="220" name="Google Shape;220;p18"/>
          <p:cNvGrpSpPr/>
          <p:nvPr/>
        </p:nvGrpSpPr>
        <p:grpSpPr>
          <a:xfrm>
            <a:off x="1357603" y="1042953"/>
            <a:ext cx="4842321" cy="642607"/>
            <a:chOff x="1276686" y="1655490"/>
            <a:chExt cx="5180902" cy="718244"/>
          </a:xfrm>
        </p:grpSpPr>
        <p:grpSp>
          <p:nvGrpSpPr>
            <p:cNvPr id="221" name="Google Shape;221;p18"/>
            <p:cNvGrpSpPr/>
            <p:nvPr/>
          </p:nvGrpSpPr>
          <p:grpSpPr>
            <a:xfrm>
              <a:off x="1276686" y="1655490"/>
              <a:ext cx="5180902" cy="718244"/>
              <a:chOff x="1276686" y="1655490"/>
              <a:chExt cx="5180902" cy="718244"/>
            </a:xfrm>
          </p:grpSpPr>
          <p:sp>
            <p:nvSpPr>
              <p:cNvPr id="222" name="Google Shape;222;p18"/>
              <p:cNvSpPr/>
              <p:nvPr/>
            </p:nvSpPr>
            <p:spPr>
              <a:xfrm>
                <a:off x="1276686" y="1664534"/>
                <a:ext cx="1496436" cy="709200"/>
              </a:xfrm>
              <a:prstGeom prst="rect">
                <a:avLst/>
              </a:pr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3" name="Google Shape;223;p18"/>
              <p:cNvSpPr/>
              <p:nvPr/>
            </p:nvSpPr>
            <p:spPr>
              <a:xfrm>
                <a:off x="2939551" y="1664342"/>
                <a:ext cx="1625648" cy="708899"/>
              </a:xfrm>
              <a:prstGeom prst="rect">
                <a:avLst/>
              </a:pr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24" name="Google Shape;224;p18"/>
              <p:cNvSpPr/>
              <p:nvPr/>
            </p:nvSpPr>
            <p:spPr>
              <a:xfrm>
                <a:off x="4706345" y="1655490"/>
                <a:ext cx="1751243" cy="709200"/>
              </a:xfrm>
              <a:prstGeom prst="rect">
                <a:avLst/>
              </a:pr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225" name="Google Shape;225;p18"/>
            <p:cNvGrpSpPr/>
            <p:nvPr/>
          </p:nvGrpSpPr>
          <p:grpSpPr>
            <a:xfrm>
              <a:off x="1412556" y="1763032"/>
              <a:ext cx="2714545" cy="530400"/>
              <a:chOff x="1412556" y="1763032"/>
              <a:chExt cx="2714545" cy="530400"/>
            </a:xfrm>
          </p:grpSpPr>
          <p:sp>
            <p:nvSpPr>
              <p:cNvPr id="226" name="Google Shape;226;p18"/>
              <p:cNvSpPr txBox="1"/>
              <p:nvPr/>
            </p:nvSpPr>
            <p:spPr>
              <a:xfrm>
                <a:off x="1412556" y="1831357"/>
                <a:ext cx="1179354" cy="36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Technical</a:t>
                </a:r>
                <a:r>
                  <a:rPr lang="zh-CN" altLang="en-US"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challenge</a:t>
                </a:r>
                <a:endParaRPr lang="en-NZ"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27" name="Google Shape;227;p18"/>
              <p:cNvSpPr txBox="1"/>
              <p:nvPr/>
            </p:nvSpPr>
            <p:spPr>
              <a:xfrm>
                <a:off x="3330579" y="1763032"/>
                <a:ext cx="796522" cy="5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100%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grpSp>
      </p:grpSp>
      <p:grpSp>
        <p:nvGrpSpPr>
          <p:cNvPr id="231" name="Google Shape;231;p18"/>
          <p:cNvGrpSpPr/>
          <p:nvPr/>
        </p:nvGrpSpPr>
        <p:grpSpPr>
          <a:xfrm>
            <a:off x="1357604" y="1718606"/>
            <a:ext cx="6354312" cy="637869"/>
            <a:chOff x="1276687" y="2457252"/>
            <a:chExt cx="6798615" cy="712948"/>
          </a:xfrm>
        </p:grpSpPr>
        <p:grpSp>
          <p:nvGrpSpPr>
            <p:cNvPr id="232" name="Google Shape;232;p18"/>
            <p:cNvGrpSpPr/>
            <p:nvPr/>
          </p:nvGrpSpPr>
          <p:grpSpPr>
            <a:xfrm>
              <a:off x="1276687" y="2457252"/>
              <a:ext cx="6798615" cy="712948"/>
              <a:chOff x="1276687" y="2457252"/>
              <a:chExt cx="6798615" cy="712948"/>
            </a:xfrm>
          </p:grpSpPr>
          <p:sp>
            <p:nvSpPr>
              <p:cNvPr id="233" name="Google Shape;233;p18"/>
              <p:cNvSpPr/>
              <p:nvPr/>
            </p:nvSpPr>
            <p:spPr>
              <a:xfrm>
                <a:off x="1276687" y="2457252"/>
                <a:ext cx="1496436" cy="709200"/>
              </a:xfrm>
              <a:prstGeom prst="rect">
                <a:avLst/>
              </a:pr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34" name="Google Shape;234;p18"/>
              <p:cNvSpPr/>
              <p:nvPr/>
            </p:nvSpPr>
            <p:spPr>
              <a:xfrm>
                <a:off x="2939551" y="2461300"/>
                <a:ext cx="1625648" cy="708900"/>
              </a:xfrm>
              <a:prstGeom prst="rect">
                <a:avLst/>
              </a:pr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35" name="Google Shape;235;p18"/>
              <p:cNvSpPr/>
              <p:nvPr/>
            </p:nvSpPr>
            <p:spPr>
              <a:xfrm>
                <a:off x="6587453" y="2459377"/>
                <a:ext cx="1487849" cy="709200"/>
              </a:xfrm>
              <a:prstGeom prst="rect">
                <a:avLst/>
              </a:pr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236" name="Google Shape;236;p18"/>
            <p:cNvGrpSpPr/>
            <p:nvPr/>
          </p:nvGrpSpPr>
          <p:grpSpPr>
            <a:xfrm>
              <a:off x="1459141" y="2579808"/>
              <a:ext cx="2816332" cy="530400"/>
              <a:chOff x="1459141" y="2579808"/>
              <a:chExt cx="2816332" cy="530400"/>
            </a:xfrm>
          </p:grpSpPr>
          <p:sp>
            <p:nvSpPr>
              <p:cNvPr id="237" name="Google Shape;237;p18"/>
              <p:cNvSpPr txBox="1"/>
              <p:nvPr/>
            </p:nvSpPr>
            <p:spPr>
              <a:xfrm>
                <a:off x="1459141" y="2723837"/>
                <a:ext cx="1280266" cy="361500"/>
              </a:xfrm>
              <a:prstGeom prst="rect">
                <a:avLst/>
              </a:prstGeom>
              <a:noFill/>
              <a:ln>
                <a:noFill/>
              </a:ln>
            </p:spPr>
            <p:txBody>
              <a:bodyPr spcFirstLastPara="1" wrap="square" lIns="91425" tIns="91425" rIns="91425" bIns="91425" anchor="ctr" anchorCtr="0">
                <a:noAutofit/>
              </a:bodyPr>
              <a:lstStyle/>
              <a:p>
                <a:r>
                  <a:rPr lang="en-NZ"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App </a:t>
                </a: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s</a:t>
                </a:r>
                <a:r>
                  <a:rPr lang="en-NZ"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tore </a:t>
                </a: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r</a:t>
                </a:r>
                <a:r>
                  <a:rPr lang="en-NZ"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ejection</a:t>
                </a:r>
              </a:p>
              <a:p>
                <a:endParaRPr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38" name="Google Shape;238;p18"/>
              <p:cNvSpPr txBox="1"/>
              <p:nvPr/>
            </p:nvSpPr>
            <p:spPr>
              <a:xfrm>
                <a:off x="3381272" y="2579808"/>
                <a:ext cx="894201" cy="5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50%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grpSp>
        <p:sp>
          <p:nvSpPr>
            <p:cNvPr id="241" name="Google Shape;241;p18"/>
            <p:cNvSpPr/>
            <p:nvPr/>
          </p:nvSpPr>
          <p:spPr>
            <a:xfrm>
              <a:off x="7214364" y="2682037"/>
              <a:ext cx="274532" cy="274551"/>
            </a:xfrm>
            <a:custGeom>
              <a:avLst/>
              <a:gdLst/>
              <a:ahLst/>
              <a:cxnLst/>
              <a:rect l="l" t="t" r="r" b="b"/>
              <a:pathLst>
                <a:path w="6239" h="6093" extrusionOk="0">
                  <a:moveTo>
                    <a:pt x="763" y="1"/>
                  </a:moveTo>
                  <a:cubicBezTo>
                    <a:pt x="598" y="1"/>
                    <a:pt x="430" y="60"/>
                    <a:pt x="301" y="189"/>
                  </a:cubicBezTo>
                  <a:cubicBezTo>
                    <a:pt x="34" y="422"/>
                    <a:pt x="34" y="889"/>
                    <a:pt x="301" y="1156"/>
                  </a:cubicBezTo>
                  <a:lnTo>
                    <a:pt x="2169" y="3057"/>
                  </a:lnTo>
                  <a:lnTo>
                    <a:pt x="268" y="4925"/>
                  </a:lnTo>
                  <a:cubicBezTo>
                    <a:pt x="1" y="5192"/>
                    <a:pt x="1" y="5593"/>
                    <a:pt x="234" y="5859"/>
                  </a:cubicBezTo>
                  <a:cubicBezTo>
                    <a:pt x="376" y="6001"/>
                    <a:pt x="565" y="6077"/>
                    <a:pt x="751" y="6077"/>
                  </a:cubicBezTo>
                  <a:cubicBezTo>
                    <a:pt x="915" y="6077"/>
                    <a:pt x="1076" y="6018"/>
                    <a:pt x="1202" y="5893"/>
                  </a:cubicBezTo>
                  <a:lnTo>
                    <a:pt x="3103" y="3991"/>
                  </a:lnTo>
                  <a:lnTo>
                    <a:pt x="4971" y="5893"/>
                  </a:lnTo>
                  <a:cubicBezTo>
                    <a:pt x="5104" y="6026"/>
                    <a:pt x="5280" y="6093"/>
                    <a:pt x="5455" y="6093"/>
                  </a:cubicBezTo>
                  <a:cubicBezTo>
                    <a:pt x="5630" y="6093"/>
                    <a:pt x="5805" y="6026"/>
                    <a:pt x="5938" y="5893"/>
                  </a:cubicBezTo>
                  <a:cubicBezTo>
                    <a:pt x="6205" y="5626"/>
                    <a:pt x="6205" y="5192"/>
                    <a:pt x="5938" y="4959"/>
                  </a:cubicBezTo>
                  <a:lnTo>
                    <a:pt x="4070" y="3057"/>
                  </a:lnTo>
                  <a:lnTo>
                    <a:pt x="5972" y="1189"/>
                  </a:lnTo>
                  <a:cubicBezTo>
                    <a:pt x="6239" y="923"/>
                    <a:pt x="6239" y="489"/>
                    <a:pt x="5972" y="222"/>
                  </a:cubicBezTo>
                  <a:cubicBezTo>
                    <a:pt x="5838" y="89"/>
                    <a:pt x="5663" y="22"/>
                    <a:pt x="5488" y="22"/>
                  </a:cubicBezTo>
                  <a:cubicBezTo>
                    <a:pt x="5313" y="22"/>
                    <a:pt x="5138" y="89"/>
                    <a:pt x="5004" y="222"/>
                  </a:cubicBezTo>
                  <a:lnTo>
                    <a:pt x="3136" y="2090"/>
                  </a:lnTo>
                  <a:lnTo>
                    <a:pt x="1235" y="189"/>
                  </a:lnTo>
                  <a:cubicBezTo>
                    <a:pt x="1114" y="68"/>
                    <a:pt x="940" y="1"/>
                    <a:pt x="763"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242" name="Google Shape;242;p18"/>
          <p:cNvGrpSpPr/>
          <p:nvPr/>
        </p:nvGrpSpPr>
        <p:grpSpPr>
          <a:xfrm>
            <a:off x="1357603" y="2383890"/>
            <a:ext cx="6362404" cy="637587"/>
            <a:chOff x="1276686" y="3239615"/>
            <a:chExt cx="6807273" cy="712634"/>
          </a:xfrm>
        </p:grpSpPr>
        <p:grpSp>
          <p:nvGrpSpPr>
            <p:cNvPr id="243" name="Google Shape;243;p18"/>
            <p:cNvGrpSpPr/>
            <p:nvPr/>
          </p:nvGrpSpPr>
          <p:grpSpPr>
            <a:xfrm>
              <a:off x="1276686" y="3239615"/>
              <a:ext cx="6807273" cy="712634"/>
              <a:chOff x="1276686" y="3239615"/>
              <a:chExt cx="6807273" cy="712634"/>
            </a:xfrm>
          </p:grpSpPr>
          <p:sp>
            <p:nvSpPr>
              <p:cNvPr id="244" name="Google Shape;244;p18"/>
              <p:cNvSpPr/>
              <p:nvPr/>
            </p:nvSpPr>
            <p:spPr>
              <a:xfrm>
                <a:off x="1276686" y="3240924"/>
                <a:ext cx="1496438" cy="709200"/>
              </a:xfrm>
              <a:prstGeom prst="rect">
                <a:avLst/>
              </a:pr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45" name="Google Shape;245;p18"/>
              <p:cNvSpPr/>
              <p:nvPr/>
            </p:nvSpPr>
            <p:spPr>
              <a:xfrm>
                <a:off x="2939551" y="3239615"/>
                <a:ext cx="1625648" cy="708900"/>
              </a:xfrm>
              <a:prstGeom prst="rect">
                <a:avLst/>
              </a:pr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46" name="Google Shape;246;p18"/>
              <p:cNvSpPr/>
              <p:nvPr/>
            </p:nvSpPr>
            <p:spPr>
              <a:xfrm>
                <a:off x="6596111" y="3243049"/>
                <a:ext cx="1487848" cy="709200"/>
              </a:xfrm>
              <a:prstGeom prst="rect">
                <a:avLst/>
              </a:pr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grpSp>
        <p:grpSp>
          <p:nvGrpSpPr>
            <p:cNvPr id="247" name="Google Shape;247;p18"/>
            <p:cNvGrpSpPr/>
            <p:nvPr/>
          </p:nvGrpSpPr>
          <p:grpSpPr>
            <a:xfrm>
              <a:off x="1414501" y="3336523"/>
              <a:ext cx="3006967" cy="530400"/>
              <a:chOff x="1414501" y="3336523"/>
              <a:chExt cx="3006967" cy="530400"/>
            </a:xfrm>
          </p:grpSpPr>
          <p:sp>
            <p:nvSpPr>
              <p:cNvPr id="248" name="Google Shape;248;p18"/>
              <p:cNvSpPr txBox="1"/>
              <p:nvPr/>
            </p:nvSpPr>
            <p:spPr>
              <a:xfrm>
                <a:off x="1414501" y="3404496"/>
                <a:ext cx="1369546" cy="361500"/>
              </a:xfrm>
              <a:prstGeom prst="rect">
                <a:avLst/>
              </a:prstGeom>
              <a:noFill/>
              <a:ln>
                <a:noFill/>
              </a:ln>
            </p:spPr>
            <p:txBody>
              <a:bodyPr spcFirstLastPara="1" wrap="square" lIns="91425" tIns="91425" rIns="91425" bIns="91425" anchor="ctr" anchorCtr="0">
                <a:noAutofit/>
              </a:bodyPr>
              <a:lstStyle/>
              <a:p>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Time</a:t>
                </a:r>
                <a:r>
                  <a:rPr lang="zh-CN" altLang="en-US"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control</a:t>
                </a:r>
                <a:r>
                  <a:rPr lang="zh-CN" altLang="en-US"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risk</a:t>
                </a:r>
                <a:endParaRPr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49" name="Google Shape;249;p18"/>
              <p:cNvSpPr txBox="1"/>
              <p:nvPr/>
            </p:nvSpPr>
            <p:spPr>
              <a:xfrm flipH="1">
                <a:off x="3362754" y="3336523"/>
                <a:ext cx="1058714" cy="5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50%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grpSp>
        <p:sp>
          <p:nvSpPr>
            <p:cNvPr id="252" name="Google Shape;252;p18"/>
            <p:cNvSpPr/>
            <p:nvPr/>
          </p:nvSpPr>
          <p:spPr>
            <a:xfrm>
              <a:off x="7009584" y="3485646"/>
              <a:ext cx="305669" cy="223995"/>
            </a:xfrm>
            <a:custGeom>
              <a:avLst/>
              <a:gdLst/>
              <a:ahLst/>
              <a:cxnLst/>
              <a:rect l="l" t="t" r="r" b="b"/>
              <a:pathLst>
                <a:path w="7439" h="5452" extrusionOk="0">
                  <a:moveTo>
                    <a:pt x="6688" y="0"/>
                  </a:moveTo>
                  <a:cubicBezTo>
                    <a:pt x="6501" y="0"/>
                    <a:pt x="6317" y="85"/>
                    <a:pt x="6171" y="248"/>
                  </a:cubicBezTo>
                  <a:lnTo>
                    <a:pt x="3103" y="3717"/>
                  </a:lnTo>
                  <a:lnTo>
                    <a:pt x="1301" y="1349"/>
                  </a:lnTo>
                  <a:cubicBezTo>
                    <a:pt x="1183" y="1171"/>
                    <a:pt x="982" y="1075"/>
                    <a:pt x="776" y="1075"/>
                  </a:cubicBezTo>
                  <a:cubicBezTo>
                    <a:pt x="634" y="1075"/>
                    <a:pt x="490" y="1120"/>
                    <a:pt x="367" y="1215"/>
                  </a:cubicBezTo>
                  <a:cubicBezTo>
                    <a:pt x="67" y="1415"/>
                    <a:pt x="0" y="1849"/>
                    <a:pt x="234" y="2149"/>
                  </a:cubicBezTo>
                  <a:lnTo>
                    <a:pt x="2502" y="5185"/>
                  </a:lnTo>
                  <a:cubicBezTo>
                    <a:pt x="2602" y="5352"/>
                    <a:pt x="2802" y="5452"/>
                    <a:pt x="3002" y="5452"/>
                  </a:cubicBezTo>
                  <a:lnTo>
                    <a:pt x="3036" y="5452"/>
                  </a:lnTo>
                  <a:cubicBezTo>
                    <a:pt x="3236" y="5452"/>
                    <a:pt x="3436" y="5385"/>
                    <a:pt x="3570" y="5251"/>
                  </a:cubicBezTo>
                  <a:lnTo>
                    <a:pt x="7205" y="1149"/>
                  </a:lnTo>
                  <a:cubicBezTo>
                    <a:pt x="7439" y="848"/>
                    <a:pt x="7406" y="415"/>
                    <a:pt x="7139" y="181"/>
                  </a:cubicBezTo>
                  <a:cubicBezTo>
                    <a:pt x="7002" y="60"/>
                    <a:pt x="6844" y="0"/>
                    <a:pt x="6688" y="0"/>
                  </a:cubicBezTo>
                  <a:close/>
                </a:path>
              </a:pathLst>
            </a:cu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253" name="Google Shape;253;p18"/>
          <p:cNvGrpSpPr/>
          <p:nvPr/>
        </p:nvGrpSpPr>
        <p:grpSpPr>
          <a:xfrm>
            <a:off x="1357604" y="3048795"/>
            <a:ext cx="6354312" cy="642545"/>
            <a:chOff x="1276687" y="4024596"/>
            <a:chExt cx="6798613" cy="718175"/>
          </a:xfrm>
        </p:grpSpPr>
        <p:grpSp>
          <p:nvGrpSpPr>
            <p:cNvPr id="254" name="Google Shape;254;p18"/>
            <p:cNvGrpSpPr/>
            <p:nvPr/>
          </p:nvGrpSpPr>
          <p:grpSpPr>
            <a:xfrm>
              <a:off x="1276687" y="4024596"/>
              <a:ext cx="6798613" cy="718175"/>
              <a:chOff x="1276687" y="4024596"/>
              <a:chExt cx="6798613" cy="718175"/>
            </a:xfrm>
          </p:grpSpPr>
          <p:sp>
            <p:nvSpPr>
              <p:cNvPr id="255" name="Google Shape;255;p18"/>
              <p:cNvSpPr/>
              <p:nvPr/>
            </p:nvSpPr>
            <p:spPr>
              <a:xfrm>
                <a:off x="1276687" y="4024596"/>
                <a:ext cx="1507360" cy="709200"/>
              </a:xfrm>
              <a:prstGeom prst="rect">
                <a:avLst/>
              </a:pr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56" name="Google Shape;256;p18"/>
              <p:cNvSpPr/>
              <p:nvPr/>
            </p:nvSpPr>
            <p:spPr>
              <a:xfrm>
                <a:off x="2939551" y="4033871"/>
                <a:ext cx="1625648" cy="708900"/>
              </a:xfrm>
              <a:prstGeom prst="rect">
                <a:avLst/>
              </a:pr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57" name="Google Shape;257;p18"/>
              <p:cNvSpPr/>
              <p:nvPr/>
            </p:nvSpPr>
            <p:spPr>
              <a:xfrm>
                <a:off x="6604768" y="4026721"/>
                <a:ext cx="1470532" cy="709200"/>
              </a:xfrm>
              <a:prstGeom prst="rect">
                <a:avLst/>
              </a:pr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258" name="Google Shape;258;p18"/>
            <p:cNvGrpSpPr/>
            <p:nvPr/>
          </p:nvGrpSpPr>
          <p:grpSpPr>
            <a:xfrm>
              <a:off x="1371211" y="4114176"/>
              <a:ext cx="2751673" cy="530400"/>
              <a:chOff x="1371211" y="4114176"/>
              <a:chExt cx="2751673" cy="530400"/>
            </a:xfrm>
          </p:grpSpPr>
          <p:sp>
            <p:nvSpPr>
              <p:cNvPr id="259" name="Google Shape;259;p18"/>
              <p:cNvSpPr txBox="1"/>
              <p:nvPr/>
            </p:nvSpPr>
            <p:spPr>
              <a:xfrm>
                <a:off x="1371211" y="4191064"/>
                <a:ext cx="1369546" cy="361500"/>
              </a:xfrm>
              <a:prstGeom prst="rect">
                <a:avLst/>
              </a:prstGeom>
              <a:noFill/>
              <a:ln>
                <a:noFill/>
              </a:ln>
            </p:spPr>
            <p:txBody>
              <a:bodyPr spcFirstLastPara="1" wrap="square" lIns="91425" tIns="91425" rIns="91425" bIns="91425" anchor="ctr" anchorCtr="0">
                <a:noAutofit/>
              </a:bodyPr>
              <a:lstStyle/>
              <a:p>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Competitive</a:t>
                </a:r>
                <a:r>
                  <a:rPr lang="zh-CN" altLang="en-US"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pressure</a:t>
                </a:r>
                <a:endParaRPr lang="en-NZ"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60" name="Google Shape;260;p18"/>
              <p:cNvSpPr txBox="1"/>
              <p:nvPr/>
            </p:nvSpPr>
            <p:spPr>
              <a:xfrm flipH="1">
                <a:off x="3371413" y="4114176"/>
                <a:ext cx="751471" cy="5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80%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grpSp>
      </p:grpSp>
      <p:sp>
        <p:nvSpPr>
          <p:cNvPr id="7" name="Google Shape;590;p24">
            <a:extLst>
              <a:ext uri="{FF2B5EF4-FFF2-40B4-BE49-F238E27FC236}">
                <a16:creationId xmlns:a16="http://schemas.microsoft.com/office/drawing/2014/main" xmlns="" id="{77F74AEC-3BEC-2343-85EC-B53A29466E02}"/>
              </a:ext>
            </a:extLst>
          </p:cNvPr>
          <p:cNvSpPr txBox="1">
            <a:spLocks noGrp="1"/>
          </p:cNvSpPr>
          <p:nvPr>
            <p:ph type="title"/>
          </p:nvPr>
        </p:nvSpPr>
        <p:spPr>
          <a:xfrm>
            <a:off x="2884915" y="86072"/>
            <a:ext cx="3355951" cy="481200"/>
          </a:xfrm>
          <a:prstGeom prst="rect">
            <a:avLst/>
          </a:prstGeom>
          <a:solidFill>
            <a:schemeClr val="accent2">
              <a:lumMod val="60000"/>
              <a:lumOff val="40000"/>
            </a:schemeClr>
          </a:solidFill>
          <a:ln>
            <a:noFill/>
          </a:ln>
          <a:effectLst>
            <a:softEdge rad="127000"/>
          </a:effectLst>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r>
              <a:rPr lang="en-US" altLang="zh-CN" dirty="0">
                <a:latin typeface="Arial" panose="020B0604020202020204" pitchFamily="34" charset="0"/>
                <a:cs typeface="Arial" panose="020B0604020202020204" pitchFamily="34" charset="0"/>
                <a:sym typeface="Arial"/>
              </a:rPr>
              <a:t>Risk</a:t>
            </a:r>
            <a:r>
              <a:rPr lang="zh-CN" altLang="en-US" dirty="0">
                <a:latin typeface="Arial" panose="020B0604020202020204" pitchFamily="34" charset="0"/>
                <a:cs typeface="Arial" panose="020B0604020202020204" pitchFamily="34" charset="0"/>
                <a:sym typeface="Arial"/>
              </a:rPr>
              <a:t> </a:t>
            </a:r>
            <a:r>
              <a:rPr lang="en-US" altLang="zh-CN" dirty="0">
                <a:latin typeface="Arial" panose="020B0604020202020204" pitchFamily="34" charset="0"/>
                <a:cs typeface="Arial" panose="020B0604020202020204" pitchFamily="34" charset="0"/>
                <a:sym typeface="Arial"/>
              </a:rPr>
              <a:t>Identification</a:t>
            </a:r>
            <a:endParaRPr dirty="0">
              <a:latin typeface="Arial" panose="020B0604020202020204" pitchFamily="34" charset="0"/>
              <a:cs typeface="Arial" panose="020B0604020202020204" pitchFamily="34" charset="0"/>
              <a:sym typeface="Arial"/>
            </a:endParaRPr>
          </a:p>
        </p:txBody>
      </p:sp>
      <p:grpSp>
        <p:nvGrpSpPr>
          <p:cNvPr id="8" name="Google Shape;220;p18">
            <a:extLst>
              <a:ext uri="{FF2B5EF4-FFF2-40B4-BE49-F238E27FC236}">
                <a16:creationId xmlns:a16="http://schemas.microsoft.com/office/drawing/2014/main" xmlns="" id="{FEAE8296-D52C-BE0D-CB5E-D06D8B097C05}"/>
              </a:ext>
            </a:extLst>
          </p:cNvPr>
          <p:cNvGrpSpPr/>
          <p:nvPr/>
        </p:nvGrpSpPr>
        <p:grpSpPr>
          <a:xfrm>
            <a:off x="1357604" y="3720372"/>
            <a:ext cx="6362402" cy="642563"/>
            <a:chOff x="1276687" y="1673579"/>
            <a:chExt cx="6807271" cy="718196"/>
          </a:xfrm>
        </p:grpSpPr>
        <p:grpSp>
          <p:nvGrpSpPr>
            <p:cNvPr id="9" name="Google Shape;221;p18">
              <a:extLst>
                <a:ext uri="{FF2B5EF4-FFF2-40B4-BE49-F238E27FC236}">
                  <a16:creationId xmlns:a16="http://schemas.microsoft.com/office/drawing/2014/main" xmlns="" id="{AAAB79CB-732C-4909-AE7D-4D4A062FFA39}"/>
                </a:ext>
              </a:extLst>
            </p:cNvPr>
            <p:cNvGrpSpPr/>
            <p:nvPr/>
          </p:nvGrpSpPr>
          <p:grpSpPr>
            <a:xfrm>
              <a:off x="1276687" y="1673579"/>
              <a:ext cx="6807271" cy="718196"/>
              <a:chOff x="1276687" y="1673579"/>
              <a:chExt cx="6807271" cy="718196"/>
            </a:xfrm>
          </p:grpSpPr>
          <p:sp>
            <p:nvSpPr>
              <p:cNvPr id="13" name="Google Shape;222;p18">
                <a:extLst>
                  <a:ext uri="{FF2B5EF4-FFF2-40B4-BE49-F238E27FC236}">
                    <a16:creationId xmlns:a16="http://schemas.microsoft.com/office/drawing/2014/main" xmlns="" id="{7DAF0584-6B31-9A63-E0FF-29C36955004A}"/>
                  </a:ext>
                </a:extLst>
              </p:cNvPr>
              <p:cNvSpPr/>
              <p:nvPr/>
            </p:nvSpPr>
            <p:spPr>
              <a:xfrm>
                <a:off x="1276687" y="1673579"/>
                <a:ext cx="1507360" cy="709200"/>
              </a:xfrm>
              <a:prstGeom prst="rect">
                <a:avLst/>
              </a:pr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4" name="Google Shape;223;p18">
                <a:extLst>
                  <a:ext uri="{FF2B5EF4-FFF2-40B4-BE49-F238E27FC236}">
                    <a16:creationId xmlns:a16="http://schemas.microsoft.com/office/drawing/2014/main" xmlns="" id="{64DB2F01-983D-C36E-5EFA-EB9B27378987}"/>
                  </a:ext>
                </a:extLst>
              </p:cNvPr>
              <p:cNvSpPr/>
              <p:nvPr/>
            </p:nvSpPr>
            <p:spPr>
              <a:xfrm>
                <a:off x="2945141" y="1682875"/>
                <a:ext cx="1616050" cy="708900"/>
              </a:xfrm>
              <a:prstGeom prst="rect">
                <a:avLst/>
              </a:pr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5" name="Google Shape;224;p18">
                <a:extLst>
                  <a:ext uri="{FF2B5EF4-FFF2-40B4-BE49-F238E27FC236}">
                    <a16:creationId xmlns:a16="http://schemas.microsoft.com/office/drawing/2014/main" xmlns="" id="{7106E7C5-5BA1-E124-0C9A-321D8BD08D04}"/>
                  </a:ext>
                </a:extLst>
              </p:cNvPr>
              <p:cNvSpPr/>
              <p:nvPr/>
            </p:nvSpPr>
            <p:spPr>
              <a:xfrm>
                <a:off x="6596110" y="1675704"/>
                <a:ext cx="1487848" cy="709200"/>
              </a:xfrm>
              <a:prstGeom prst="rect">
                <a:avLst/>
              </a:pr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grpSp>
        <p:grpSp>
          <p:nvGrpSpPr>
            <p:cNvPr id="10" name="Google Shape;225;p18">
              <a:extLst>
                <a:ext uri="{FF2B5EF4-FFF2-40B4-BE49-F238E27FC236}">
                  <a16:creationId xmlns:a16="http://schemas.microsoft.com/office/drawing/2014/main" xmlns="" id="{0E34E0ED-806E-A0F1-32ED-3934BDB53B74}"/>
                </a:ext>
              </a:extLst>
            </p:cNvPr>
            <p:cNvGrpSpPr/>
            <p:nvPr/>
          </p:nvGrpSpPr>
          <p:grpSpPr>
            <a:xfrm>
              <a:off x="1425676" y="1763032"/>
              <a:ext cx="2849797" cy="530400"/>
              <a:chOff x="1425676" y="1763032"/>
              <a:chExt cx="2849797" cy="530400"/>
            </a:xfrm>
          </p:grpSpPr>
          <p:sp>
            <p:nvSpPr>
              <p:cNvPr id="11" name="Google Shape;226;p18">
                <a:extLst>
                  <a:ext uri="{FF2B5EF4-FFF2-40B4-BE49-F238E27FC236}">
                    <a16:creationId xmlns:a16="http://schemas.microsoft.com/office/drawing/2014/main" xmlns="" id="{52B9DACC-9D20-8505-25FB-F50F2CFB744B}"/>
                  </a:ext>
                </a:extLst>
              </p:cNvPr>
              <p:cNvSpPr txBox="1"/>
              <p:nvPr/>
            </p:nvSpPr>
            <p:spPr>
              <a:xfrm>
                <a:off x="1425676" y="1825407"/>
                <a:ext cx="1191352" cy="36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User</a:t>
                </a:r>
                <a:r>
                  <a:rPr lang="zh-CN" altLang="en-US"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adoption</a:t>
                </a:r>
                <a:endParaRPr lang="en-NZ"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12" name="Google Shape;227;p18">
                <a:extLst>
                  <a:ext uri="{FF2B5EF4-FFF2-40B4-BE49-F238E27FC236}">
                    <a16:creationId xmlns:a16="http://schemas.microsoft.com/office/drawing/2014/main" xmlns="" id="{D4844582-6C46-F9E9-8B97-46C4B75AF47F}"/>
                  </a:ext>
                </a:extLst>
              </p:cNvPr>
              <p:cNvSpPr txBox="1"/>
              <p:nvPr/>
            </p:nvSpPr>
            <p:spPr>
              <a:xfrm>
                <a:off x="3354103" y="1763032"/>
                <a:ext cx="921370" cy="5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30%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grpSp>
      </p:grpSp>
      <p:sp>
        <p:nvSpPr>
          <p:cNvPr id="16" name="Google Shape;218;p18">
            <a:extLst>
              <a:ext uri="{FF2B5EF4-FFF2-40B4-BE49-F238E27FC236}">
                <a16:creationId xmlns:a16="http://schemas.microsoft.com/office/drawing/2014/main" xmlns="" id="{1117C461-75FB-2E34-94AF-F047266B6935}"/>
              </a:ext>
            </a:extLst>
          </p:cNvPr>
          <p:cNvSpPr/>
          <p:nvPr/>
        </p:nvSpPr>
        <p:spPr>
          <a:xfrm>
            <a:off x="6327709" y="623869"/>
            <a:ext cx="1398642" cy="357300"/>
          </a:xfrm>
          <a:prstGeom prst="rect">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8" name="Google Shape;219;p18">
            <a:extLst>
              <a:ext uri="{FF2B5EF4-FFF2-40B4-BE49-F238E27FC236}">
                <a16:creationId xmlns:a16="http://schemas.microsoft.com/office/drawing/2014/main" xmlns="" id="{730C8648-44E7-2261-983A-31A6A678E792}"/>
              </a:ext>
            </a:extLst>
          </p:cNvPr>
          <p:cNvSpPr txBox="1"/>
          <p:nvPr/>
        </p:nvSpPr>
        <p:spPr>
          <a:xfrm>
            <a:off x="6407738" y="648858"/>
            <a:ext cx="1304178" cy="361500"/>
          </a:xfrm>
          <a:prstGeom prst="rect">
            <a:avLst/>
          </a:prstGeom>
          <a:noFill/>
          <a:ln>
            <a:noFill/>
          </a:ln>
        </p:spPr>
        <p:txBody>
          <a:bodyPr spcFirstLastPara="1" wrap="square" lIns="91425" tIns="91425" rIns="91425" bIns="91425" anchor="ctr" anchorCtr="0">
            <a:noAutofit/>
          </a:bodyPr>
          <a:lstStyle/>
          <a:p>
            <a:pPr algn="ctr"/>
            <a:r>
              <a:rPr lang="en-US" altLang="zh-CN" sz="1800" dirty="0">
                <a:latin typeface="Arial" panose="020B0604020202020204" pitchFamily="34" charset="0"/>
                <a:ea typeface="Fira Sans Extra Condensed Medium"/>
                <a:cs typeface="Arial" panose="020B0604020202020204" pitchFamily="34" charset="0"/>
                <a:sym typeface="Fira Sans Extra Condensed Medium"/>
              </a:rPr>
              <a:t>Score</a:t>
            </a:r>
            <a:endParaRPr sz="1800" dirty="0">
              <a:solidFill>
                <a:srgbClr val="000000"/>
              </a:solidFill>
              <a:latin typeface="Arial" panose="020B0604020202020204" pitchFamily="34" charset="0"/>
              <a:ea typeface="Fira Sans Extra Condensed Medium"/>
              <a:cs typeface="Arial" panose="020B0604020202020204" pitchFamily="34" charset="0"/>
              <a:sym typeface="Fira Sans Extra Condensed Medium"/>
            </a:endParaRPr>
          </a:p>
        </p:txBody>
      </p:sp>
      <p:grpSp>
        <p:nvGrpSpPr>
          <p:cNvPr id="19" name="Google Shape;231;p18">
            <a:extLst>
              <a:ext uri="{FF2B5EF4-FFF2-40B4-BE49-F238E27FC236}">
                <a16:creationId xmlns:a16="http://schemas.microsoft.com/office/drawing/2014/main" xmlns="" id="{88E14841-035A-BB1D-B4B2-D12EB5A0C782}"/>
              </a:ext>
            </a:extLst>
          </p:cNvPr>
          <p:cNvGrpSpPr/>
          <p:nvPr/>
        </p:nvGrpSpPr>
        <p:grpSpPr>
          <a:xfrm>
            <a:off x="1357603" y="4391953"/>
            <a:ext cx="6354313" cy="641577"/>
            <a:chOff x="1276686" y="2451484"/>
            <a:chExt cx="6798616" cy="717093"/>
          </a:xfrm>
        </p:grpSpPr>
        <p:grpSp>
          <p:nvGrpSpPr>
            <p:cNvPr id="20" name="Google Shape;232;p18">
              <a:extLst>
                <a:ext uri="{FF2B5EF4-FFF2-40B4-BE49-F238E27FC236}">
                  <a16:creationId xmlns:a16="http://schemas.microsoft.com/office/drawing/2014/main" xmlns="" id="{B81126E5-9D6D-45E3-DD64-E02803057483}"/>
                </a:ext>
              </a:extLst>
            </p:cNvPr>
            <p:cNvGrpSpPr/>
            <p:nvPr/>
          </p:nvGrpSpPr>
          <p:grpSpPr>
            <a:xfrm>
              <a:off x="1276686" y="2451484"/>
              <a:ext cx="6798616" cy="717093"/>
              <a:chOff x="1276686" y="2451484"/>
              <a:chExt cx="6798616" cy="717093"/>
            </a:xfrm>
          </p:grpSpPr>
          <p:sp>
            <p:nvSpPr>
              <p:cNvPr id="25" name="Google Shape;233;p18">
                <a:extLst>
                  <a:ext uri="{FF2B5EF4-FFF2-40B4-BE49-F238E27FC236}">
                    <a16:creationId xmlns:a16="http://schemas.microsoft.com/office/drawing/2014/main" xmlns="" id="{1E316C26-B693-0414-3447-3BAF79EBC81A}"/>
                  </a:ext>
                </a:extLst>
              </p:cNvPr>
              <p:cNvSpPr/>
              <p:nvPr/>
            </p:nvSpPr>
            <p:spPr>
              <a:xfrm>
                <a:off x="1276686" y="2457252"/>
                <a:ext cx="1507359" cy="709200"/>
              </a:xfrm>
              <a:prstGeom prst="rect">
                <a:avLst/>
              </a:pr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6" name="Google Shape;234;p18">
                <a:extLst>
                  <a:ext uri="{FF2B5EF4-FFF2-40B4-BE49-F238E27FC236}">
                    <a16:creationId xmlns:a16="http://schemas.microsoft.com/office/drawing/2014/main" xmlns="" id="{C1F25A5A-9094-B69B-73FE-222F8A02E619}"/>
                  </a:ext>
                </a:extLst>
              </p:cNvPr>
              <p:cNvSpPr/>
              <p:nvPr/>
            </p:nvSpPr>
            <p:spPr>
              <a:xfrm>
                <a:off x="2939550" y="2451484"/>
                <a:ext cx="1625648" cy="708900"/>
              </a:xfrm>
              <a:prstGeom prst="rect">
                <a:avLst/>
              </a:pr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7" name="Google Shape;235;p18">
                <a:extLst>
                  <a:ext uri="{FF2B5EF4-FFF2-40B4-BE49-F238E27FC236}">
                    <a16:creationId xmlns:a16="http://schemas.microsoft.com/office/drawing/2014/main" xmlns="" id="{217C89FF-0470-09DD-FF42-28130B3BCAFD}"/>
                  </a:ext>
                </a:extLst>
              </p:cNvPr>
              <p:cNvSpPr/>
              <p:nvPr/>
            </p:nvSpPr>
            <p:spPr>
              <a:xfrm>
                <a:off x="6587454" y="2459377"/>
                <a:ext cx="1487848" cy="709200"/>
              </a:xfrm>
              <a:prstGeom prst="rect">
                <a:avLst/>
              </a:pr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21" name="Google Shape;236;p18">
              <a:extLst>
                <a:ext uri="{FF2B5EF4-FFF2-40B4-BE49-F238E27FC236}">
                  <a16:creationId xmlns:a16="http://schemas.microsoft.com/office/drawing/2014/main" xmlns="" id="{933270B2-798D-5221-46E0-046D797D953C}"/>
                </a:ext>
              </a:extLst>
            </p:cNvPr>
            <p:cNvGrpSpPr/>
            <p:nvPr/>
          </p:nvGrpSpPr>
          <p:grpSpPr>
            <a:xfrm>
              <a:off x="1403579" y="2540783"/>
              <a:ext cx="2871894" cy="530400"/>
              <a:chOff x="1403579" y="2540783"/>
              <a:chExt cx="2871894" cy="530400"/>
            </a:xfrm>
          </p:grpSpPr>
          <p:sp>
            <p:nvSpPr>
              <p:cNvPr id="23" name="Google Shape;237;p18">
                <a:extLst>
                  <a:ext uri="{FF2B5EF4-FFF2-40B4-BE49-F238E27FC236}">
                    <a16:creationId xmlns:a16="http://schemas.microsoft.com/office/drawing/2014/main" xmlns="" id="{9639896E-4D2E-2BFF-D9CB-FEB633842F39}"/>
                  </a:ext>
                </a:extLst>
              </p:cNvPr>
              <p:cNvSpPr txBox="1"/>
              <p:nvPr/>
            </p:nvSpPr>
            <p:spPr>
              <a:xfrm>
                <a:off x="1403579" y="2651719"/>
                <a:ext cx="1369546" cy="361500"/>
              </a:xfrm>
              <a:prstGeom prst="rect">
                <a:avLst/>
              </a:prstGeom>
              <a:noFill/>
              <a:ln>
                <a:noFill/>
              </a:ln>
            </p:spPr>
            <p:txBody>
              <a:bodyPr spcFirstLastPara="1" wrap="square" lIns="91425" tIns="91425" rIns="91425" bIns="91425" anchor="ctr" anchorCtr="0">
                <a:noAutofit/>
              </a:bodyPr>
              <a:lstStyle/>
              <a:p>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Budget</a:t>
                </a:r>
                <a:r>
                  <a:rPr lang="zh-CN" altLang="en-US"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control</a:t>
                </a:r>
                <a:r>
                  <a:rPr lang="zh-CN" altLang="en-US"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 </a:t>
                </a:r>
                <a:r>
                  <a:rPr lang="en-US" altLang="zh-CN"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rPr>
                  <a:t>risk</a:t>
                </a:r>
                <a:endParaRPr sz="1600" dirty="0">
                  <a:solidFill>
                    <a:srgbClr val="FFFFFF"/>
                  </a:solidFill>
                  <a:latin typeface="Arial" panose="020B0604020202020204" pitchFamily="34" charset="0"/>
                  <a:ea typeface="Fira Sans Extra Condensed Medium"/>
                  <a:cs typeface="Arial" panose="020B0604020202020204" pitchFamily="34" charset="0"/>
                  <a:sym typeface="Fira Sans Extra Condensed Medium"/>
                </a:endParaRPr>
              </a:p>
            </p:txBody>
          </p:sp>
          <p:sp>
            <p:nvSpPr>
              <p:cNvPr id="24" name="Google Shape;238;p18">
                <a:extLst>
                  <a:ext uri="{FF2B5EF4-FFF2-40B4-BE49-F238E27FC236}">
                    <a16:creationId xmlns:a16="http://schemas.microsoft.com/office/drawing/2014/main" xmlns="" id="{392EAB98-B7F8-4BF5-C1FA-72A967B3657E}"/>
                  </a:ext>
                </a:extLst>
              </p:cNvPr>
              <p:cNvSpPr txBox="1"/>
              <p:nvPr/>
            </p:nvSpPr>
            <p:spPr>
              <a:xfrm>
                <a:off x="3380092" y="2540783"/>
                <a:ext cx="895381" cy="5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30%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grpSp>
        <p:sp>
          <p:nvSpPr>
            <p:cNvPr id="22" name="Google Shape;241;p18">
              <a:extLst>
                <a:ext uri="{FF2B5EF4-FFF2-40B4-BE49-F238E27FC236}">
                  <a16:creationId xmlns:a16="http://schemas.microsoft.com/office/drawing/2014/main" xmlns="" id="{78545803-4467-D91A-5EBA-D06E7B1849F3}"/>
                </a:ext>
              </a:extLst>
            </p:cNvPr>
            <p:cNvSpPr/>
            <p:nvPr/>
          </p:nvSpPr>
          <p:spPr>
            <a:xfrm>
              <a:off x="7025152" y="2676707"/>
              <a:ext cx="274532" cy="274551"/>
            </a:xfrm>
            <a:custGeom>
              <a:avLst/>
              <a:gdLst/>
              <a:ahLst/>
              <a:cxnLst/>
              <a:rect l="l" t="t" r="r" b="b"/>
              <a:pathLst>
                <a:path w="6239" h="6093" extrusionOk="0">
                  <a:moveTo>
                    <a:pt x="763" y="1"/>
                  </a:moveTo>
                  <a:cubicBezTo>
                    <a:pt x="598" y="1"/>
                    <a:pt x="430" y="60"/>
                    <a:pt x="301" y="189"/>
                  </a:cubicBezTo>
                  <a:cubicBezTo>
                    <a:pt x="34" y="422"/>
                    <a:pt x="34" y="889"/>
                    <a:pt x="301" y="1156"/>
                  </a:cubicBezTo>
                  <a:lnTo>
                    <a:pt x="2169" y="3057"/>
                  </a:lnTo>
                  <a:lnTo>
                    <a:pt x="268" y="4925"/>
                  </a:lnTo>
                  <a:cubicBezTo>
                    <a:pt x="1" y="5192"/>
                    <a:pt x="1" y="5593"/>
                    <a:pt x="234" y="5859"/>
                  </a:cubicBezTo>
                  <a:cubicBezTo>
                    <a:pt x="376" y="6001"/>
                    <a:pt x="565" y="6077"/>
                    <a:pt x="751" y="6077"/>
                  </a:cubicBezTo>
                  <a:cubicBezTo>
                    <a:pt x="915" y="6077"/>
                    <a:pt x="1076" y="6018"/>
                    <a:pt x="1202" y="5893"/>
                  </a:cubicBezTo>
                  <a:lnTo>
                    <a:pt x="3103" y="3991"/>
                  </a:lnTo>
                  <a:lnTo>
                    <a:pt x="4971" y="5893"/>
                  </a:lnTo>
                  <a:cubicBezTo>
                    <a:pt x="5104" y="6026"/>
                    <a:pt x="5280" y="6093"/>
                    <a:pt x="5455" y="6093"/>
                  </a:cubicBezTo>
                  <a:cubicBezTo>
                    <a:pt x="5630" y="6093"/>
                    <a:pt x="5805" y="6026"/>
                    <a:pt x="5938" y="5893"/>
                  </a:cubicBezTo>
                  <a:cubicBezTo>
                    <a:pt x="6205" y="5626"/>
                    <a:pt x="6205" y="5192"/>
                    <a:pt x="5938" y="4959"/>
                  </a:cubicBezTo>
                  <a:lnTo>
                    <a:pt x="4070" y="3057"/>
                  </a:lnTo>
                  <a:lnTo>
                    <a:pt x="5972" y="1189"/>
                  </a:lnTo>
                  <a:cubicBezTo>
                    <a:pt x="6239" y="923"/>
                    <a:pt x="6239" y="489"/>
                    <a:pt x="5972" y="222"/>
                  </a:cubicBezTo>
                  <a:cubicBezTo>
                    <a:pt x="5838" y="89"/>
                    <a:pt x="5663" y="22"/>
                    <a:pt x="5488" y="22"/>
                  </a:cubicBezTo>
                  <a:cubicBezTo>
                    <a:pt x="5313" y="22"/>
                    <a:pt x="5138" y="89"/>
                    <a:pt x="5004" y="222"/>
                  </a:cubicBezTo>
                  <a:lnTo>
                    <a:pt x="3136" y="2090"/>
                  </a:lnTo>
                  <a:lnTo>
                    <a:pt x="1235" y="189"/>
                  </a:lnTo>
                  <a:cubicBezTo>
                    <a:pt x="1114" y="68"/>
                    <a:pt x="940" y="1"/>
                    <a:pt x="763" y="1"/>
                  </a:cubicBezTo>
                  <a:close/>
                </a:path>
              </a:pathLst>
            </a:cu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
        <p:nvSpPr>
          <p:cNvPr id="36" name="Google Shape;224;p18">
            <a:extLst>
              <a:ext uri="{FF2B5EF4-FFF2-40B4-BE49-F238E27FC236}">
                <a16:creationId xmlns:a16="http://schemas.microsoft.com/office/drawing/2014/main" xmlns="" id="{BF2F4A4F-AEEE-46E6-A53E-7DE956B6A10D}"/>
              </a:ext>
            </a:extLst>
          </p:cNvPr>
          <p:cNvSpPr/>
          <p:nvPr/>
        </p:nvSpPr>
        <p:spPr>
          <a:xfrm>
            <a:off x="6327708" y="1023397"/>
            <a:ext cx="1394867" cy="634515"/>
          </a:xfrm>
          <a:prstGeom prst="rect">
            <a:avLst/>
          </a:pr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7" name="Google Shape;234;p18">
            <a:extLst>
              <a:ext uri="{FF2B5EF4-FFF2-40B4-BE49-F238E27FC236}">
                <a16:creationId xmlns:a16="http://schemas.microsoft.com/office/drawing/2014/main" xmlns="" id="{D4041D4E-1B24-CAE9-62F4-CC200124E2C9}"/>
              </a:ext>
            </a:extLst>
          </p:cNvPr>
          <p:cNvSpPr/>
          <p:nvPr/>
        </p:nvSpPr>
        <p:spPr>
          <a:xfrm>
            <a:off x="4557473" y="1723860"/>
            <a:ext cx="1636796" cy="634247"/>
          </a:xfrm>
          <a:prstGeom prst="rect">
            <a:avLst/>
          </a:pr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8" name="Google Shape;245;p18">
            <a:extLst>
              <a:ext uri="{FF2B5EF4-FFF2-40B4-BE49-F238E27FC236}">
                <a16:creationId xmlns:a16="http://schemas.microsoft.com/office/drawing/2014/main" xmlns="" id="{D4D01BCC-3947-791D-3769-BAE1B71280AB}"/>
              </a:ext>
            </a:extLst>
          </p:cNvPr>
          <p:cNvSpPr/>
          <p:nvPr/>
        </p:nvSpPr>
        <p:spPr>
          <a:xfrm>
            <a:off x="4555741" y="2392723"/>
            <a:ext cx="1636796" cy="634247"/>
          </a:xfrm>
          <a:prstGeom prst="rect">
            <a:avLst/>
          </a:prstGeom>
          <a:solidFill>
            <a:srgbClr val="7B1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256;p18">
            <a:extLst>
              <a:ext uri="{FF2B5EF4-FFF2-40B4-BE49-F238E27FC236}">
                <a16:creationId xmlns:a16="http://schemas.microsoft.com/office/drawing/2014/main" xmlns="" id="{071B4469-F0BF-C4EC-E078-75B4423D860F}"/>
              </a:ext>
            </a:extLst>
          </p:cNvPr>
          <p:cNvSpPr/>
          <p:nvPr/>
        </p:nvSpPr>
        <p:spPr>
          <a:xfrm>
            <a:off x="4553612" y="3062830"/>
            <a:ext cx="1646311" cy="634247"/>
          </a:xfrm>
          <a:prstGeom prst="rect">
            <a:avLst/>
          </a:prstGeom>
          <a:solidFill>
            <a:srgbClr val="451E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223;p18">
            <a:extLst>
              <a:ext uri="{FF2B5EF4-FFF2-40B4-BE49-F238E27FC236}">
                <a16:creationId xmlns:a16="http://schemas.microsoft.com/office/drawing/2014/main" xmlns="" id="{89CA5F9F-F1CB-C3DA-3500-5FF2822F32FA}"/>
              </a:ext>
            </a:extLst>
          </p:cNvPr>
          <p:cNvSpPr/>
          <p:nvPr/>
        </p:nvSpPr>
        <p:spPr>
          <a:xfrm>
            <a:off x="4549866" y="3734665"/>
            <a:ext cx="1636796" cy="634246"/>
          </a:xfrm>
          <a:prstGeom prst="rect">
            <a:avLst/>
          </a:prstGeom>
          <a:solidFill>
            <a:srgbClr val="F956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234;p18">
            <a:extLst>
              <a:ext uri="{FF2B5EF4-FFF2-40B4-BE49-F238E27FC236}">
                <a16:creationId xmlns:a16="http://schemas.microsoft.com/office/drawing/2014/main" xmlns="" id="{9FC08A9D-70D6-771A-560C-9FAE10C993C0}"/>
              </a:ext>
            </a:extLst>
          </p:cNvPr>
          <p:cNvSpPr/>
          <p:nvPr/>
        </p:nvSpPr>
        <p:spPr>
          <a:xfrm>
            <a:off x="4531100" y="4399120"/>
            <a:ext cx="1660673" cy="634247"/>
          </a:xfrm>
          <a:prstGeom prst="rect">
            <a:avLst/>
          </a:prstGeom>
          <a:solidFill>
            <a:srgbClr val="B33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2" name="Google Shape;227;p18">
            <a:extLst>
              <a:ext uri="{FF2B5EF4-FFF2-40B4-BE49-F238E27FC236}">
                <a16:creationId xmlns:a16="http://schemas.microsoft.com/office/drawing/2014/main" xmlns="" id="{9E0C0DF7-40FD-813A-B39E-F72D18381FB6}"/>
              </a:ext>
            </a:extLst>
          </p:cNvPr>
          <p:cNvSpPr txBox="1"/>
          <p:nvPr/>
        </p:nvSpPr>
        <p:spPr>
          <a:xfrm>
            <a:off x="5106070" y="1097814"/>
            <a:ext cx="670667"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80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43" name="Google Shape;227;p18">
            <a:extLst>
              <a:ext uri="{FF2B5EF4-FFF2-40B4-BE49-F238E27FC236}">
                <a16:creationId xmlns:a16="http://schemas.microsoft.com/office/drawing/2014/main" xmlns="" id="{97395797-57B3-42AF-76A2-732FAEFEAA65}"/>
              </a:ext>
            </a:extLst>
          </p:cNvPr>
          <p:cNvSpPr txBox="1"/>
          <p:nvPr/>
        </p:nvSpPr>
        <p:spPr>
          <a:xfrm>
            <a:off x="5106070" y="1812071"/>
            <a:ext cx="670668"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90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44" name="Google Shape;227;p18">
            <a:extLst>
              <a:ext uri="{FF2B5EF4-FFF2-40B4-BE49-F238E27FC236}">
                <a16:creationId xmlns:a16="http://schemas.microsoft.com/office/drawing/2014/main" xmlns="" id="{876DD57F-9544-A874-53A6-73E7B8A550C7}"/>
              </a:ext>
            </a:extLst>
          </p:cNvPr>
          <p:cNvSpPr txBox="1"/>
          <p:nvPr/>
        </p:nvSpPr>
        <p:spPr>
          <a:xfrm>
            <a:off x="5106070" y="2455850"/>
            <a:ext cx="655684"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50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45" name="Google Shape;227;p18">
            <a:extLst>
              <a:ext uri="{FF2B5EF4-FFF2-40B4-BE49-F238E27FC236}">
                <a16:creationId xmlns:a16="http://schemas.microsoft.com/office/drawing/2014/main" xmlns="" id="{F089C349-611F-D823-8DFA-2F1BF4A09A67}"/>
              </a:ext>
            </a:extLst>
          </p:cNvPr>
          <p:cNvSpPr txBox="1"/>
          <p:nvPr/>
        </p:nvSpPr>
        <p:spPr>
          <a:xfrm>
            <a:off x="5106070" y="3079072"/>
            <a:ext cx="670668"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20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46" name="Google Shape;227;p18">
            <a:extLst>
              <a:ext uri="{FF2B5EF4-FFF2-40B4-BE49-F238E27FC236}">
                <a16:creationId xmlns:a16="http://schemas.microsoft.com/office/drawing/2014/main" xmlns="" id="{682EF262-4582-2B61-A6C3-1DB2D4A6F34E}"/>
              </a:ext>
            </a:extLst>
          </p:cNvPr>
          <p:cNvSpPr txBox="1"/>
          <p:nvPr/>
        </p:nvSpPr>
        <p:spPr>
          <a:xfrm>
            <a:off x="5106070" y="3810826"/>
            <a:ext cx="655684"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50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47" name="Google Shape;227;p18">
            <a:extLst>
              <a:ext uri="{FF2B5EF4-FFF2-40B4-BE49-F238E27FC236}">
                <a16:creationId xmlns:a16="http://schemas.microsoft.com/office/drawing/2014/main" xmlns="" id="{CBF9AA6F-6F1D-54FF-8C0B-9D00FA692848}"/>
              </a:ext>
            </a:extLst>
          </p:cNvPr>
          <p:cNvSpPr txBox="1"/>
          <p:nvPr/>
        </p:nvSpPr>
        <p:spPr>
          <a:xfrm>
            <a:off x="5106070" y="4478198"/>
            <a:ext cx="638452"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50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48" name="Google Shape;227;p18">
            <a:extLst>
              <a:ext uri="{FF2B5EF4-FFF2-40B4-BE49-F238E27FC236}">
                <a16:creationId xmlns:a16="http://schemas.microsoft.com/office/drawing/2014/main" xmlns="" id="{D1E130CD-91BE-6204-2FDB-F8158276F8B0}"/>
              </a:ext>
            </a:extLst>
          </p:cNvPr>
          <p:cNvSpPr txBox="1"/>
          <p:nvPr/>
        </p:nvSpPr>
        <p:spPr>
          <a:xfrm>
            <a:off x="6828499" y="1071696"/>
            <a:ext cx="670667"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80</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49" name="Google Shape;227;p18">
            <a:extLst>
              <a:ext uri="{FF2B5EF4-FFF2-40B4-BE49-F238E27FC236}">
                <a16:creationId xmlns:a16="http://schemas.microsoft.com/office/drawing/2014/main" xmlns="" id="{64DF8B08-F4E9-790D-E5A2-B3EF96A20C6A}"/>
              </a:ext>
            </a:extLst>
          </p:cNvPr>
          <p:cNvSpPr txBox="1"/>
          <p:nvPr/>
        </p:nvSpPr>
        <p:spPr>
          <a:xfrm>
            <a:off x="6830883" y="1773505"/>
            <a:ext cx="670667"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45</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50" name="Google Shape;227;p18">
            <a:extLst>
              <a:ext uri="{FF2B5EF4-FFF2-40B4-BE49-F238E27FC236}">
                <a16:creationId xmlns:a16="http://schemas.microsoft.com/office/drawing/2014/main" xmlns="" id="{4D7FBECF-712C-F314-DF91-2FD33A011300}"/>
              </a:ext>
            </a:extLst>
          </p:cNvPr>
          <p:cNvSpPr txBox="1"/>
          <p:nvPr/>
        </p:nvSpPr>
        <p:spPr>
          <a:xfrm>
            <a:off x="6803060" y="2438946"/>
            <a:ext cx="670667"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25</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51" name="Google Shape;227;p18">
            <a:extLst>
              <a:ext uri="{FF2B5EF4-FFF2-40B4-BE49-F238E27FC236}">
                <a16:creationId xmlns:a16="http://schemas.microsoft.com/office/drawing/2014/main" xmlns="" id="{402DF273-1E33-9518-D026-6921C3F393AF}"/>
              </a:ext>
            </a:extLst>
          </p:cNvPr>
          <p:cNvSpPr txBox="1"/>
          <p:nvPr/>
        </p:nvSpPr>
        <p:spPr>
          <a:xfrm>
            <a:off x="6804223" y="3115688"/>
            <a:ext cx="670667"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16</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52" name="Google Shape;227;p18">
            <a:extLst>
              <a:ext uri="{FF2B5EF4-FFF2-40B4-BE49-F238E27FC236}">
                <a16:creationId xmlns:a16="http://schemas.microsoft.com/office/drawing/2014/main" xmlns="" id="{7CB14B06-E161-74F5-9915-8B029E243EA5}"/>
              </a:ext>
            </a:extLst>
          </p:cNvPr>
          <p:cNvSpPr txBox="1"/>
          <p:nvPr/>
        </p:nvSpPr>
        <p:spPr>
          <a:xfrm>
            <a:off x="6803059" y="3754890"/>
            <a:ext cx="670667"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15</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53" name="Google Shape;227;p18">
            <a:extLst>
              <a:ext uri="{FF2B5EF4-FFF2-40B4-BE49-F238E27FC236}">
                <a16:creationId xmlns:a16="http://schemas.microsoft.com/office/drawing/2014/main" xmlns="" id="{CEFC07BC-05D8-A87C-D68D-127E954262E3}"/>
              </a:ext>
            </a:extLst>
          </p:cNvPr>
          <p:cNvSpPr txBox="1"/>
          <p:nvPr/>
        </p:nvSpPr>
        <p:spPr>
          <a:xfrm>
            <a:off x="6828498" y="4419987"/>
            <a:ext cx="670667" cy="4745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ea typeface="Fira Sans"/>
                <a:cs typeface="Arial" panose="020B0604020202020204" pitchFamily="34" charset="0"/>
                <a:sym typeface="Fira Sans"/>
              </a:rPr>
              <a:t>15</a:t>
            </a:r>
            <a:endParaRPr sz="1600" dirty="0">
              <a:solidFill>
                <a:srgbClr val="FFFFFF"/>
              </a:solidFill>
              <a:latin typeface="Arial" panose="020B0604020202020204" pitchFamily="34" charset="0"/>
              <a:ea typeface="Fira Sans"/>
              <a:cs typeface="Arial" panose="020B0604020202020204" pitchFamily="34" charset="0"/>
              <a:sym typeface="Fira Sans"/>
            </a:endParaRPr>
          </a:p>
        </p:txBody>
      </p:sp>
      <p:sp>
        <p:nvSpPr>
          <p:cNvPr id="2" name="Rounded Rectangle 1">
            <a:extLst>
              <a:ext uri="{FF2B5EF4-FFF2-40B4-BE49-F238E27FC236}">
                <a16:creationId xmlns:a16="http://schemas.microsoft.com/office/drawing/2014/main" xmlns="" id="{90C731A6-BE73-C733-8D37-0117E8D2EB7F}"/>
              </a:ext>
            </a:extLst>
          </p:cNvPr>
          <p:cNvSpPr/>
          <p:nvPr/>
        </p:nvSpPr>
        <p:spPr>
          <a:xfrm>
            <a:off x="1011675" y="1613715"/>
            <a:ext cx="7072008" cy="856878"/>
          </a:xfrm>
          <a:prstGeom prst="round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57949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To-Do List Infographics by Slidesgo">
  <a:themeElements>
    <a:clrScheme name="Simple Light">
      <a:dk1>
        <a:srgbClr val="000000"/>
      </a:dk1>
      <a:lt1>
        <a:srgbClr val="FFFFFF"/>
      </a:lt1>
      <a:dk2>
        <a:srgbClr val="595959"/>
      </a:dk2>
      <a:lt2>
        <a:srgbClr val="EEEEEE"/>
      </a:lt2>
      <a:accent1>
        <a:srgbClr val="F9564F"/>
      </a:accent1>
      <a:accent2>
        <a:srgbClr val="B33F62"/>
      </a:accent2>
      <a:accent3>
        <a:srgbClr val="7B1E7A"/>
      </a:accent3>
      <a:accent4>
        <a:srgbClr val="451E7B"/>
      </a:accent4>
      <a:accent5>
        <a:srgbClr val="1E547B"/>
      </a:accent5>
      <a:accent6>
        <a:srgbClr val="FB8569"/>
      </a:accent6>
      <a:hlink>
        <a:srgbClr val="FBDF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2ddbcab-0db0-4c23-bb05-f519c358077d" xsi:nil="true"/>
    <lcf76f155ced4ddcb4097134ff3c332f xmlns="55407661-0ace-4e91-bb60-9c56b673013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文档" ma:contentTypeID="0x01010024C987ABD5BBF344A388C71E949CACEB" ma:contentTypeVersion="9" ma:contentTypeDescription="新建文档。" ma:contentTypeScope="" ma:versionID="2dd73b3775e875ef214f3706cf38b492">
  <xsd:schema xmlns:xsd="http://www.w3.org/2001/XMLSchema" xmlns:xs="http://www.w3.org/2001/XMLSchema" xmlns:p="http://schemas.microsoft.com/office/2006/metadata/properties" xmlns:ns2="55407661-0ace-4e91-bb60-9c56b673013f" xmlns:ns3="32ddbcab-0db0-4c23-bb05-f519c358077d" targetNamespace="http://schemas.microsoft.com/office/2006/metadata/properties" ma:root="true" ma:fieldsID="048e59fd55721136af8fafac9b4456b8" ns2:_="" ns3:_="">
    <xsd:import namespace="55407661-0ace-4e91-bb60-9c56b673013f"/>
    <xsd:import namespace="32ddbcab-0db0-4c23-bb05-f519c358077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407661-0ace-4e91-bb60-9c56b673013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图像标记" ma:readOnly="false" ma:fieldId="{5cf76f15-5ced-4ddc-b409-7134ff3c332f}" ma:taxonomyMulti="true" ma:sspId="537fece0-7c67-4b6d-b059-36af53aee6f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ddbcab-0db0-4c23-bb05-f519c358077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7f190cff-d19a-4f57-a93a-10db2e33140e}" ma:internalName="TaxCatchAll" ma:showField="CatchAllData" ma:web="32ddbcab-0db0-4c23-bb05-f519c358077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0AA0FF-CB72-43CB-8D1F-315CD93B317A}">
  <ds:schemaRefs>
    <ds:schemaRef ds:uri="http://schemas.microsoft.com/sharepoint/v3/contenttype/forms"/>
  </ds:schemaRefs>
</ds:datastoreItem>
</file>

<file path=customXml/itemProps2.xml><?xml version="1.0" encoding="utf-8"?>
<ds:datastoreItem xmlns:ds="http://schemas.openxmlformats.org/officeDocument/2006/customXml" ds:itemID="{D09AD85F-49E5-40BF-BA66-1A8BD384C365}">
  <ds:schemaRefs>
    <ds:schemaRef ds:uri="http://schemas.microsoft.com/office/2006/metadata/properties"/>
    <ds:schemaRef ds:uri="http://schemas.microsoft.com/office/infopath/2007/PartnerControls"/>
    <ds:schemaRef ds:uri="32ddbcab-0db0-4c23-bb05-f519c358077d"/>
    <ds:schemaRef ds:uri="55407661-0ace-4e91-bb60-9c56b673013f"/>
  </ds:schemaRefs>
</ds:datastoreItem>
</file>

<file path=customXml/itemProps3.xml><?xml version="1.0" encoding="utf-8"?>
<ds:datastoreItem xmlns:ds="http://schemas.openxmlformats.org/officeDocument/2006/customXml" ds:itemID="{703251D4-4C0F-470B-B2C0-7392253ACD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407661-0ace-4e91-bb60-9c56b673013f"/>
    <ds:schemaRef ds:uri="32ddbcab-0db0-4c23-bb05-f519c35807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725</TotalTime>
  <Words>2591</Words>
  <Application>Microsoft Macintosh PowerPoint</Application>
  <PresentationFormat>On-screen Show (16:9)</PresentationFormat>
  <Paragraphs>523</Paragraphs>
  <Slides>55</Slides>
  <Notes>41</Notes>
  <HiddenSlides>4</HiddenSlides>
  <MMClips>4</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Apple Chancery</vt:lpstr>
      <vt:lpstr>Brush Script MT</vt:lpstr>
      <vt:lpstr>Calibri</vt:lpstr>
      <vt:lpstr>DengXian</vt:lpstr>
      <vt:lpstr>Fira Sans</vt:lpstr>
      <vt:lpstr>Fira Sans Extra Condensed</vt:lpstr>
      <vt:lpstr>Fira Sans Extra Condensed Medium</vt:lpstr>
      <vt:lpstr>Fira Sans Medium</vt:lpstr>
      <vt:lpstr>Mangal</vt:lpstr>
      <vt:lpstr>Roboto</vt:lpstr>
      <vt:lpstr>Times New Roman</vt:lpstr>
      <vt:lpstr>宋体</vt:lpstr>
      <vt:lpstr>Arial</vt:lpstr>
      <vt:lpstr>To-Do List Infographics by Slidesgo</vt:lpstr>
      <vt:lpstr>ChoreHarmony</vt:lpstr>
      <vt:lpstr>PowerPoint Presentation</vt:lpstr>
      <vt:lpstr>Executive summary</vt:lpstr>
      <vt:lpstr>Problem: Inequality in chores is rampant</vt:lpstr>
      <vt:lpstr>What if an app could shine a light on this problem?</vt:lpstr>
      <vt:lpstr>Type of Development Process</vt:lpstr>
      <vt:lpstr>Work Breakdown Summary</vt:lpstr>
      <vt:lpstr>Timeline</vt:lpstr>
      <vt:lpstr>Risk Identification</vt:lpstr>
      <vt:lpstr>Risk Quantification- Pairwise Comparison</vt:lpstr>
      <vt:lpstr>Risk Quantification- Pairwise Comparison</vt:lpstr>
      <vt:lpstr>Risk Mitigation Plan</vt:lpstr>
      <vt:lpstr>Requirements modelling</vt:lpstr>
      <vt:lpstr>Mockups</vt:lpstr>
      <vt:lpstr>Use Case Diagram</vt:lpstr>
      <vt:lpstr>Design modelling</vt:lpstr>
      <vt:lpstr>PowerPoint Presentation</vt:lpstr>
      <vt:lpstr>PowerPoint Presentation</vt:lpstr>
      <vt:lpstr>PowerPoint Presentation</vt:lpstr>
      <vt:lpstr>PowerPoint Presentation</vt:lpstr>
      <vt:lpstr>Implementation</vt:lpstr>
      <vt:lpstr>PowerPoint Presentation</vt:lpstr>
      <vt:lpstr>Implementation</vt:lpstr>
      <vt:lpstr>Implementation</vt:lpstr>
      <vt:lpstr>Implementation</vt:lpstr>
      <vt:lpstr>PowerPoint Presentation</vt:lpstr>
      <vt:lpstr>Implementation</vt:lpstr>
      <vt:lpstr>Always Remember! Agile Process!</vt:lpstr>
      <vt:lpstr>User testing feedback</vt:lpstr>
      <vt:lpstr>Follow             the                    Agile                                Process</vt:lpstr>
      <vt:lpstr>Some changes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ChoreHarmony</dc:title>
  <cp:lastModifiedBy>Microsoft Office User</cp:lastModifiedBy>
  <cp:revision>69</cp:revision>
  <cp:lastPrinted>2023-11-08T08:31:02Z</cp:lastPrinted>
  <dcterms:modified xsi:type="dcterms:W3CDTF">2023-11-08T22:58:32Z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0x01010024C987ABD5BBF344A388C71E949CACEB</vt:lpwstr>
  </property>
  <property fmtid="{D5CDD505-2E9C-101B-9397-08002B2CF9AE}" pid="3" name="MediaServiceImageTags">
    <vt:lpwstr/>
  </property>
</Properties>
</file>